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6" r:id="rId3"/>
    <p:sldId id="258" r:id="rId4"/>
    <p:sldId id="259" r:id="rId5"/>
    <p:sldId id="272" r:id="rId6"/>
    <p:sldId id="273" r:id="rId7"/>
    <p:sldId id="274" r:id="rId8"/>
    <p:sldId id="279" r:id="rId9"/>
    <p:sldId id="278" r:id="rId10"/>
    <p:sldId id="280" r:id="rId11"/>
    <p:sldId id="276" r:id="rId12"/>
    <p:sldId id="275" r:id="rId13"/>
    <p:sldId id="281" r:id="rId14"/>
    <p:sldId id="282" r:id="rId15"/>
    <p:sldId id="277" r:id="rId16"/>
    <p:sldId id="26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4ECA"/>
    <a:srgbClr val="AE78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89749" autoAdjust="0"/>
  </p:normalViewPr>
  <p:slideViewPr>
    <p:cSldViewPr snapToGrid="0">
      <p:cViewPr varScale="1">
        <p:scale>
          <a:sx n="90" d="100"/>
          <a:sy n="90" d="100"/>
        </p:scale>
        <p:origin x="124" y="56"/>
      </p:cViewPr>
      <p:guideLst/>
    </p:cSldViewPr>
  </p:slideViewPr>
  <p:notesTextViewPr>
    <p:cViewPr>
      <p:scale>
        <a:sx n="1" d="1"/>
        <a:sy n="1" d="1"/>
      </p:scale>
      <p:origin x="0" y="0"/>
    </p:cViewPr>
  </p:notesTextViewPr>
  <p:sorterViewPr>
    <p:cViewPr>
      <p:scale>
        <a:sx n="100" d="100"/>
        <a:sy n="100" d="100"/>
      </p:scale>
      <p:origin x="0" y="-3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D8210-648B-4069-9749-95120EA6B19E}" type="datetimeFigureOut">
              <a:rPr lang="en-US" smtClean="0"/>
              <a:t>10/28/2021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65D4C-98D9-4BE9-BC79-56B9A324285A}" type="slidenum">
              <a:rPr lang="en-US" smtClean="0"/>
              <a:t>‹#›</a:t>
            </a:fld>
            <a:endParaRPr lang="en-US"/>
          </a:p>
        </p:txBody>
      </p:sp>
    </p:spTree>
    <p:extLst>
      <p:ext uri="{BB962C8B-B14F-4D97-AF65-F5344CB8AC3E}">
        <p14:creationId xmlns:p14="http://schemas.microsoft.com/office/powerpoint/2010/main" val="2547447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class. Thank you for coming.</a:t>
            </a:r>
          </a:p>
          <a:p>
            <a:r>
              <a:rPr lang="en-US" dirty="0"/>
              <a:t>I’m Austin Routt and today I’ll be presenting my 10-minute recap of Dr. Wu’s Gel-Based Proteomics lecture.</a:t>
            </a:r>
          </a:p>
        </p:txBody>
      </p:sp>
      <p:sp>
        <p:nvSpPr>
          <p:cNvPr id="4" name="Slide Number Placeholder 3"/>
          <p:cNvSpPr>
            <a:spLocks noGrp="1"/>
          </p:cNvSpPr>
          <p:nvPr>
            <p:ph type="sldNum" sz="quarter" idx="5"/>
          </p:nvPr>
        </p:nvSpPr>
        <p:spPr/>
        <p:txBody>
          <a:bodyPr/>
          <a:lstStyle/>
          <a:p>
            <a:fld id="{50F65D4C-98D9-4BE9-BC79-56B9A324285A}" type="slidenum">
              <a:rPr lang="en-US" smtClean="0"/>
              <a:t>1</a:t>
            </a:fld>
            <a:endParaRPr lang="en-US"/>
          </a:p>
        </p:txBody>
      </p:sp>
    </p:spTree>
    <p:extLst>
      <p:ext uri="{BB962C8B-B14F-4D97-AF65-F5344CB8AC3E}">
        <p14:creationId xmlns:p14="http://schemas.microsoft.com/office/powerpoint/2010/main" val="2888869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Migration of Proteins refers to the PAGE process. After the proteins have been reduced to their primary structures and covered in negatively charged SDS, they are loaded into wells and then a voltage is applied. As proteins move into the stacking gel, a voltage gradient is created between chloride and glycinate ions. Once the proteins get to the interface between stacking &amp; resolving gels, they are compressed  due to the increasing acrylamide and decreasing pore size. Since the SDS has equalized their charge-to-mass ratio, once proteins are in the resolving gel they are separated by molecular weight. At the end, one sees the proteins as separate bands that correspond to their molecular weight.</a:t>
            </a:r>
          </a:p>
          <a:p>
            <a:endParaRPr lang="en-US" dirty="0"/>
          </a:p>
          <a:p>
            <a:endParaRPr lang="en-US" dirty="0"/>
          </a:p>
        </p:txBody>
      </p:sp>
      <p:sp>
        <p:nvSpPr>
          <p:cNvPr id="4" name="Slide Number Placeholder 3"/>
          <p:cNvSpPr>
            <a:spLocks noGrp="1"/>
          </p:cNvSpPr>
          <p:nvPr>
            <p:ph type="sldNum" sz="quarter" idx="5"/>
          </p:nvPr>
        </p:nvSpPr>
        <p:spPr/>
        <p:txBody>
          <a:bodyPr/>
          <a:lstStyle/>
          <a:p>
            <a:fld id="{50F65D4C-98D9-4BE9-BC79-56B9A324285A}" type="slidenum">
              <a:rPr lang="en-US" smtClean="0"/>
              <a:t>10</a:t>
            </a:fld>
            <a:endParaRPr lang="en-US"/>
          </a:p>
        </p:txBody>
      </p:sp>
    </p:spTree>
    <p:extLst>
      <p:ext uri="{BB962C8B-B14F-4D97-AF65-F5344CB8AC3E}">
        <p14:creationId xmlns:p14="http://schemas.microsoft.com/office/powerpoint/2010/main" val="3356417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one-dimensional gel electrophoresis does not completely separate protein, it does have applications. The most well known is arguably SDS-PAGE Immunoblot, which is also known as Western Blotting. The goal is to use an antibody to identify a particular antigen within a complex mixture of proteins. One can therefore use 1D gel electrophoresis to </a:t>
            </a:r>
            <a:r>
              <a:rPr lang="en-US" b="0" i="0" dirty="0">
                <a:solidFill>
                  <a:srgbClr val="212121"/>
                </a:solidFill>
                <a:effectLst/>
                <a:latin typeface="BlinkMacSystemFont"/>
              </a:rPr>
              <a:t>determine a number of important characteristics of protein antigens, such as the presence and quantity of an antigen, the relative molecular weight of the polypeptide chain, and the efficiency of extraction of the antigen.</a:t>
            </a:r>
            <a:endParaRPr lang="en-US" dirty="0"/>
          </a:p>
          <a:p>
            <a:endParaRPr lang="en-US" dirty="0"/>
          </a:p>
        </p:txBody>
      </p:sp>
      <p:sp>
        <p:nvSpPr>
          <p:cNvPr id="4" name="Slide Number Placeholder 3"/>
          <p:cNvSpPr>
            <a:spLocks noGrp="1"/>
          </p:cNvSpPr>
          <p:nvPr>
            <p:ph type="sldNum" sz="quarter" idx="5"/>
          </p:nvPr>
        </p:nvSpPr>
        <p:spPr/>
        <p:txBody>
          <a:bodyPr/>
          <a:lstStyle/>
          <a:p>
            <a:fld id="{50F65D4C-98D9-4BE9-BC79-56B9A324285A}" type="slidenum">
              <a:rPr lang="en-US" smtClean="0"/>
              <a:t>11</a:t>
            </a:fld>
            <a:endParaRPr lang="en-US"/>
          </a:p>
        </p:txBody>
      </p:sp>
    </p:spTree>
    <p:extLst>
      <p:ext uri="{BB962C8B-B14F-4D97-AF65-F5344CB8AC3E}">
        <p14:creationId xmlns:p14="http://schemas.microsoft.com/office/powerpoint/2010/main" val="4263848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dimensional Gel Electrophoresis is basically a subset of two-dimensional Gel Electrophoresis. In two-dimensional Gel Electrophoresis, we are doing Gel Electrophoresis on top of Gel Electrophoresis. We begin with Isoelectric Focusing, also know as IEF, and we end with SDS-PAGE. Typically, but not always, a tube gel with ampholyte molecules  is used for IEF to separate proteins by charge. Once separated by their charge, we do the same process described in one-dimensional Gel Electrophoresis . Since IEF is what differentiates these technologies, lets zoom in on that concept. </a:t>
            </a:r>
          </a:p>
          <a:p>
            <a:endParaRPr lang="en-US" dirty="0"/>
          </a:p>
        </p:txBody>
      </p:sp>
      <p:sp>
        <p:nvSpPr>
          <p:cNvPr id="4" name="Slide Number Placeholder 3"/>
          <p:cNvSpPr>
            <a:spLocks noGrp="1"/>
          </p:cNvSpPr>
          <p:nvPr>
            <p:ph type="sldNum" sz="quarter" idx="5"/>
          </p:nvPr>
        </p:nvSpPr>
        <p:spPr/>
        <p:txBody>
          <a:bodyPr/>
          <a:lstStyle/>
          <a:p>
            <a:fld id="{50F65D4C-98D9-4BE9-BC79-56B9A324285A}" type="slidenum">
              <a:rPr lang="en-US" smtClean="0"/>
              <a:t>12</a:t>
            </a:fld>
            <a:endParaRPr lang="en-US"/>
          </a:p>
        </p:txBody>
      </p:sp>
    </p:spTree>
    <p:extLst>
      <p:ext uri="{BB962C8B-B14F-4D97-AF65-F5344CB8AC3E}">
        <p14:creationId xmlns:p14="http://schemas.microsoft.com/office/powerpoint/2010/main" val="3851458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dimension of two-dimensional Gel Electrophoresis is isoelectric focusing. This process separates proteins based on isoelectric point, which is the pH of a solution where net charge of a protein is zero. IEF works through ampholyte molecules creating a stable pH gradient in the gel and the application of an electric field. Something worth mentioning is that ampholytes are molecules that contain both acidic and basic groups, and they can either donate or accept a proton. So, as Positively Charged Proteins move toward the cathode, they lose protons and become less positively charged. Likewise, as negatively charged Proteins move toward the anode, they gains protons and become more positively charged. This occurs until the net charge of the respective proteins is zero, or in other words it occurs until the proteins hit their isoelectric point. In this way, proteins are sorted by their charge.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0F65D4C-98D9-4BE9-BC79-56B9A324285A}" type="slidenum">
              <a:rPr lang="en-US" smtClean="0"/>
              <a:t>13</a:t>
            </a:fld>
            <a:endParaRPr lang="en-US"/>
          </a:p>
        </p:txBody>
      </p:sp>
    </p:spTree>
    <p:extLst>
      <p:ext uri="{BB962C8B-B14F-4D97-AF65-F5344CB8AC3E}">
        <p14:creationId xmlns:p14="http://schemas.microsoft.com/office/powerpoint/2010/main" val="415539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two-dimensional gel electrophoresis is good at fractionating proteins in a reproducible fashion, one cannot typically use their eyes to analyze and interpret the data.  We need to perform image analysis using sophisticated software that detects spots. Once spots are detected, the program then needs to overlay and registers all gels in a group to match one specified reference gel from that group. After that, it must match spots on all the gels in the group, and then create a single composite image of all the gels. Only after this type of image analysis, can one use statistical analysis to interpret the data.</a:t>
            </a:r>
          </a:p>
        </p:txBody>
      </p:sp>
      <p:sp>
        <p:nvSpPr>
          <p:cNvPr id="4" name="Slide Number Placeholder 3"/>
          <p:cNvSpPr>
            <a:spLocks noGrp="1"/>
          </p:cNvSpPr>
          <p:nvPr>
            <p:ph type="sldNum" sz="quarter" idx="5"/>
          </p:nvPr>
        </p:nvSpPr>
        <p:spPr/>
        <p:txBody>
          <a:bodyPr/>
          <a:lstStyle/>
          <a:p>
            <a:fld id="{50F65D4C-98D9-4BE9-BC79-56B9A324285A}" type="slidenum">
              <a:rPr lang="en-US" smtClean="0"/>
              <a:t>14</a:t>
            </a:fld>
            <a:endParaRPr lang="en-US"/>
          </a:p>
        </p:txBody>
      </p:sp>
    </p:spTree>
    <p:extLst>
      <p:ext uri="{BB962C8B-B14F-4D97-AF65-F5344CB8AC3E}">
        <p14:creationId xmlns:p14="http://schemas.microsoft.com/office/powerpoint/2010/main" val="609541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concept worth reviewing is Difference Gel Electrophoresis. In essence, it’s a more advanced form of 2D-Gel Electrophoresis that uses Fluorescent Dyes to save time and resources, give higher accuracy, provide quantitative data, and better reflect true biological outcomes. The key to this workflow is pre-labelling proteins with fluorescent dyes. However, aside from just labeling the proteins dyes, a pooled sample stained with Cy2 must be used as an internal standard. With this standard as a reference, we can do inter and intra gel matching, as well as standardize spots and express them as a ratio to the internal standard. Finally, images are acquired with lasers and &amp; analyzed with differential image analysis software. </a:t>
            </a:r>
          </a:p>
          <a:p>
            <a:endParaRPr lang="en-US" dirty="0"/>
          </a:p>
          <a:p>
            <a:r>
              <a:rPr lang="en-US" dirty="0"/>
              <a:t>One can also use functional Specific Protein Stains to take a Multiplexed Proteomics approach. Hopefully, my associate Alejandro will have more to say about this and  Difference Gel Electrophoresis. Thank you all for your time!!</a:t>
            </a:r>
          </a:p>
          <a:p>
            <a:endParaRPr lang="en-US" dirty="0"/>
          </a:p>
        </p:txBody>
      </p:sp>
      <p:sp>
        <p:nvSpPr>
          <p:cNvPr id="4" name="Slide Number Placeholder 3"/>
          <p:cNvSpPr>
            <a:spLocks noGrp="1"/>
          </p:cNvSpPr>
          <p:nvPr>
            <p:ph type="sldNum" sz="quarter" idx="5"/>
          </p:nvPr>
        </p:nvSpPr>
        <p:spPr/>
        <p:txBody>
          <a:bodyPr/>
          <a:lstStyle/>
          <a:p>
            <a:fld id="{50F65D4C-98D9-4BE9-BC79-56B9A324285A}" type="slidenum">
              <a:rPr lang="en-US" smtClean="0"/>
              <a:t>15</a:t>
            </a:fld>
            <a:endParaRPr lang="en-US"/>
          </a:p>
        </p:txBody>
      </p:sp>
    </p:spTree>
    <p:extLst>
      <p:ext uri="{BB962C8B-B14F-4D97-AF65-F5344CB8AC3E}">
        <p14:creationId xmlns:p14="http://schemas.microsoft.com/office/powerpoint/2010/main" val="1395598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recap, we will zoom in on the concept of Gel-Based Proteomics, try to understand what it is, why it matters, and how it works, and then provide time for a very brief questions and answers session. Please note that all my references are included in this presentation, and if anyone would like a copy of these slides, just ask. I’m more than happy to give them to you.</a:t>
            </a:r>
          </a:p>
          <a:p>
            <a:endParaRPr lang="en-US" dirty="0"/>
          </a:p>
        </p:txBody>
      </p:sp>
      <p:sp>
        <p:nvSpPr>
          <p:cNvPr id="4" name="Slide Number Placeholder 3"/>
          <p:cNvSpPr>
            <a:spLocks noGrp="1"/>
          </p:cNvSpPr>
          <p:nvPr>
            <p:ph type="sldNum" sz="quarter" idx="5"/>
          </p:nvPr>
        </p:nvSpPr>
        <p:spPr/>
        <p:txBody>
          <a:bodyPr/>
          <a:lstStyle/>
          <a:p>
            <a:fld id="{50F65D4C-98D9-4BE9-BC79-56B9A324285A}" type="slidenum">
              <a:rPr lang="en-US" smtClean="0"/>
              <a:t>2</a:t>
            </a:fld>
            <a:endParaRPr lang="en-US"/>
          </a:p>
        </p:txBody>
      </p:sp>
    </p:spTree>
    <p:extLst>
      <p:ext uri="{BB962C8B-B14F-4D97-AF65-F5344CB8AC3E}">
        <p14:creationId xmlns:p14="http://schemas.microsoft.com/office/powerpoint/2010/main" val="1422725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Gel-Based Proteomics: What is it? Why do we care? And How does it work?</a:t>
            </a:r>
          </a:p>
          <a:p>
            <a:endParaRPr lang="en-US" dirty="0"/>
          </a:p>
        </p:txBody>
      </p:sp>
      <p:sp>
        <p:nvSpPr>
          <p:cNvPr id="4" name="Slide Number Placeholder 3"/>
          <p:cNvSpPr>
            <a:spLocks noGrp="1"/>
          </p:cNvSpPr>
          <p:nvPr>
            <p:ph type="sldNum" sz="quarter" idx="5"/>
          </p:nvPr>
        </p:nvSpPr>
        <p:spPr/>
        <p:txBody>
          <a:bodyPr/>
          <a:lstStyle/>
          <a:p>
            <a:fld id="{50F65D4C-98D9-4BE9-BC79-56B9A324285A}" type="slidenum">
              <a:rPr lang="en-US" smtClean="0"/>
              <a:t>3</a:t>
            </a:fld>
            <a:endParaRPr lang="en-US"/>
          </a:p>
        </p:txBody>
      </p:sp>
    </p:spTree>
    <p:extLst>
      <p:ext uri="{BB962C8B-B14F-4D97-AF65-F5344CB8AC3E}">
        <p14:creationId xmlns:p14="http://schemas.microsoft.com/office/powerpoint/2010/main" val="1045516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there are a couple of technologies within the domain of Gel-based proteomics, in the broadest sense, it is a method of protein separation and quantification, which works on the principles of </a:t>
            </a:r>
            <a:r>
              <a:rPr lang="en-US" sz="1200" dirty="0">
                <a:solidFill>
                  <a:srgbClr val="FFFF00"/>
                </a:solidFill>
                <a:latin typeface="Raleway Black" pitchFamily="2" charset="0"/>
              </a:rPr>
              <a:t>protein electrophoresis. The reason why we can use the term “protein electrophoresis” is because all methods are essentially just variations on an Electrophoresis theme where we are concerned with the fractionation of proteins instead of nucleic acids. </a:t>
            </a:r>
          </a:p>
          <a:p>
            <a:endParaRPr lang="en-US" dirty="0"/>
          </a:p>
        </p:txBody>
      </p:sp>
      <p:sp>
        <p:nvSpPr>
          <p:cNvPr id="4" name="Slide Number Placeholder 3"/>
          <p:cNvSpPr>
            <a:spLocks noGrp="1"/>
          </p:cNvSpPr>
          <p:nvPr>
            <p:ph type="sldNum" sz="quarter" idx="5"/>
          </p:nvPr>
        </p:nvSpPr>
        <p:spPr/>
        <p:txBody>
          <a:bodyPr/>
          <a:lstStyle/>
          <a:p>
            <a:fld id="{FB99000E-08E8-48CF-BBCC-5098BDDA13F5}" type="slidenum">
              <a:rPr lang="en-US" smtClean="0"/>
              <a:t>4</a:t>
            </a:fld>
            <a:endParaRPr lang="en-US"/>
          </a:p>
        </p:txBody>
      </p:sp>
    </p:spTree>
    <p:extLst>
      <p:ext uri="{BB962C8B-B14F-4D97-AF65-F5344CB8AC3E}">
        <p14:creationId xmlns:p14="http://schemas.microsoft.com/office/powerpoint/2010/main" val="3892829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why do we care? Well, as biomedical engineers we see a problem that demands a solution. Our ultimate problem is that we want to understand disease, so we can engineer a cure. As a sub-problem to better understanding disease, we need to Fractionate &amp; Analyze the Whole Proteome, which is not an easy task. As Dr. Wu has mentioned, proteins are a lot more complex than DNA. There are move of them. They are compartmentalized. And they have different chemical and Physical properties. </a:t>
            </a:r>
          </a:p>
          <a:p>
            <a:endParaRPr lang="en-US" dirty="0"/>
          </a:p>
          <a:p>
            <a:r>
              <a:rPr lang="en-US" dirty="0"/>
              <a:t>That being said, Gel-based proteomics offers us a mature solution to the sub-task of better understanding disease. Currently, it’s popular, versatile, and cheaper than other methods. In fact, you can even find the equipment for it squirreled away in room N-181 of Engineering Building 1. In other words, Gel-based proteomics is a very accessible technology that can help us solve problems we care about, so it should matter to use how to use this technology</a:t>
            </a:r>
          </a:p>
        </p:txBody>
      </p:sp>
      <p:sp>
        <p:nvSpPr>
          <p:cNvPr id="4" name="Slide Number Placeholder 3"/>
          <p:cNvSpPr>
            <a:spLocks noGrp="1"/>
          </p:cNvSpPr>
          <p:nvPr>
            <p:ph type="sldNum" sz="quarter" idx="5"/>
          </p:nvPr>
        </p:nvSpPr>
        <p:spPr/>
        <p:txBody>
          <a:bodyPr/>
          <a:lstStyle/>
          <a:p>
            <a:fld id="{50F65D4C-98D9-4BE9-BC79-56B9A324285A}" type="slidenum">
              <a:rPr lang="en-US" smtClean="0"/>
              <a:t>5</a:t>
            </a:fld>
            <a:endParaRPr lang="en-US"/>
          </a:p>
        </p:txBody>
      </p:sp>
    </p:spTree>
    <p:extLst>
      <p:ext uri="{BB962C8B-B14F-4D97-AF65-F5344CB8AC3E}">
        <p14:creationId xmlns:p14="http://schemas.microsoft.com/office/powerpoint/2010/main" val="355265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me to the most important aspect of this recap: How does do Gel-Based Proteomics Work? There are two techniques that we discussed last lecture, one-dimensional Gel Electrophoresis and two-dimensional Gel Electrophoresis.</a:t>
            </a:r>
          </a:p>
          <a:p>
            <a:endParaRPr lang="en-US" dirty="0"/>
          </a:p>
          <a:p>
            <a:endParaRPr lang="en-US" dirty="0"/>
          </a:p>
        </p:txBody>
      </p:sp>
      <p:sp>
        <p:nvSpPr>
          <p:cNvPr id="4" name="Slide Number Placeholder 3"/>
          <p:cNvSpPr>
            <a:spLocks noGrp="1"/>
          </p:cNvSpPr>
          <p:nvPr>
            <p:ph type="sldNum" sz="quarter" idx="5"/>
          </p:nvPr>
        </p:nvSpPr>
        <p:spPr/>
        <p:txBody>
          <a:bodyPr/>
          <a:lstStyle/>
          <a:p>
            <a:fld id="{50F65D4C-98D9-4BE9-BC79-56B9A324285A}" type="slidenum">
              <a:rPr lang="en-US" smtClean="0"/>
              <a:t>6</a:t>
            </a:fld>
            <a:endParaRPr lang="en-US"/>
          </a:p>
        </p:txBody>
      </p:sp>
    </p:spTree>
    <p:extLst>
      <p:ext uri="{BB962C8B-B14F-4D97-AF65-F5344CB8AC3E}">
        <p14:creationId xmlns:p14="http://schemas.microsoft.com/office/powerpoint/2010/main" val="958356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one-dimensional Gel Electrophoresis, as so known as SDS-PAGE,  SDS, the reducing agent, and heat are responsible for the denaturation of the protein sample, which is typically a cell lysate. Migration of the proteins occurs in the polyacrylamide gel during electrophoresis, which is called a PAGE system. This technique ultimately results in protein bands of specific molecular weight and does not separate all proteins from each other. Although proteins are not separated by charge, there are still a few important applications of one-dimensional gel electrophoresis.</a:t>
            </a:r>
          </a:p>
        </p:txBody>
      </p:sp>
      <p:sp>
        <p:nvSpPr>
          <p:cNvPr id="4" name="Slide Number Placeholder 3"/>
          <p:cNvSpPr>
            <a:spLocks noGrp="1"/>
          </p:cNvSpPr>
          <p:nvPr>
            <p:ph type="sldNum" sz="quarter" idx="5"/>
          </p:nvPr>
        </p:nvSpPr>
        <p:spPr/>
        <p:txBody>
          <a:bodyPr/>
          <a:lstStyle/>
          <a:p>
            <a:fld id="{50F65D4C-98D9-4BE9-BC79-56B9A324285A}" type="slidenum">
              <a:rPr lang="en-US" smtClean="0"/>
              <a:t>7</a:t>
            </a:fld>
            <a:endParaRPr lang="en-US"/>
          </a:p>
        </p:txBody>
      </p:sp>
    </p:spTree>
    <p:extLst>
      <p:ext uri="{BB962C8B-B14F-4D97-AF65-F5344CB8AC3E}">
        <p14:creationId xmlns:p14="http://schemas.microsoft.com/office/powerpoint/2010/main" val="2112016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closer at SDS, we can see what a crucial molecule it is in protein electrophoresis. Not only is it involved in denaturing the proteins, but it also helps the proteins move through the polyacrylamide gel. Essentially, SDS breaks up the two- and three-dimensional structure of the proteins by adding negative charge to the amino acids. Since like charges repel, the proteins are more-or-less straightened out, immediately rendering them functionless. Also, covering the proteins in negative charge causes them to move from the cathode to the anode in the PAGE system. However, SDS does not fully denature proteins, as some quaternary structures may remain due to disulfide bonding.</a:t>
            </a:r>
          </a:p>
        </p:txBody>
      </p:sp>
      <p:sp>
        <p:nvSpPr>
          <p:cNvPr id="4" name="Slide Number Placeholder 3"/>
          <p:cNvSpPr>
            <a:spLocks noGrp="1"/>
          </p:cNvSpPr>
          <p:nvPr>
            <p:ph type="sldNum" sz="quarter" idx="5"/>
          </p:nvPr>
        </p:nvSpPr>
        <p:spPr/>
        <p:txBody>
          <a:bodyPr/>
          <a:lstStyle/>
          <a:p>
            <a:fld id="{50F65D4C-98D9-4BE9-BC79-56B9A324285A}" type="slidenum">
              <a:rPr lang="en-US" smtClean="0"/>
              <a:t>8</a:t>
            </a:fld>
            <a:endParaRPr lang="en-US"/>
          </a:p>
        </p:txBody>
      </p:sp>
    </p:spTree>
    <p:extLst>
      <p:ext uri="{BB962C8B-B14F-4D97-AF65-F5344CB8AC3E}">
        <p14:creationId xmlns:p14="http://schemas.microsoft.com/office/powerpoint/2010/main" val="683561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normal intracellular conditions, the amino acid cysteine contains a sulfhydryl (-SH) group that spontaneously forms a disulfide bond (-S-S-) with another sulfhydryl group. Disulfide bonding is covalent and is not disrupted by SDS. </a:t>
            </a:r>
            <a:r>
              <a:rPr lang="el-GR" dirty="0"/>
              <a:t>β-</a:t>
            </a:r>
            <a:r>
              <a:rPr lang="en-US" dirty="0"/>
              <a:t>ME and DTT are strong reducing agents. Their specific role in sample denaturation is to remove the last bit of tertiary and quaternary structure by reducing disulfide bonds, which is important for protein migration.</a:t>
            </a:r>
          </a:p>
          <a:p>
            <a:endParaRPr lang="en-US" dirty="0"/>
          </a:p>
          <a:p>
            <a:endParaRPr lang="en-US" dirty="0"/>
          </a:p>
        </p:txBody>
      </p:sp>
      <p:sp>
        <p:nvSpPr>
          <p:cNvPr id="4" name="Slide Number Placeholder 3"/>
          <p:cNvSpPr>
            <a:spLocks noGrp="1"/>
          </p:cNvSpPr>
          <p:nvPr>
            <p:ph type="sldNum" sz="quarter" idx="5"/>
          </p:nvPr>
        </p:nvSpPr>
        <p:spPr/>
        <p:txBody>
          <a:bodyPr/>
          <a:lstStyle/>
          <a:p>
            <a:fld id="{50F65D4C-98D9-4BE9-BC79-56B9A324285A}" type="slidenum">
              <a:rPr lang="en-US" smtClean="0"/>
              <a:t>9</a:t>
            </a:fld>
            <a:endParaRPr lang="en-US"/>
          </a:p>
        </p:txBody>
      </p:sp>
    </p:spTree>
    <p:extLst>
      <p:ext uri="{BB962C8B-B14F-4D97-AF65-F5344CB8AC3E}">
        <p14:creationId xmlns:p14="http://schemas.microsoft.com/office/powerpoint/2010/main" val="149615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11522-E8FD-4947-B4E1-4FD8AF1F4E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C9D264-4987-46DA-A6AA-9F7F484CE4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E9D77C-D40C-4B7B-94F6-044791A66D05}"/>
              </a:ext>
            </a:extLst>
          </p:cNvPr>
          <p:cNvSpPr>
            <a:spLocks noGrp="1"/>
          </p:cNvSpPr>
          <p:nvPr>
            <p:ph type="dt" sz="half" idx="10"/>
          </p:nvPr>
        </p:nvSpPr>
        <p:spPr/>
        <p:txBody>
          <a:bodyPr/>
          <a:lstStyle/>
          <a:p>
            <a:fld id="{BA42D945-33B4-4745-AD91-DB9FD08C207F}" type="datetimeFigureOut">
              <a:rPr lang="en-US" smtClean="0"/>
              <a:t>10/28/2021</a:t>
            </a:fld>
            <a:endParaRPr lang="en-US"/>
          </a:p>
        </p:txBody>
      </p:sp>
      <p:sp>
        <p:nvSpPr>
          <p:cNvPr id="5" name="Footer Placeholder 4">
            <a:extLst>
              <a:ext uri="{FF2B5EF4-FFF2-40B4-BE49-F238E27FC236}">
                <a16:creationId xmlns:a16="http://schemas.microsoft.com/office/drawing/2014/main" id="{F750AE7B-2DB6-4D9D-8EAA-CA66E650BD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2D859-8311-4ECF-B4AF-A90CA8426017}"/>
              </a:ext>
            </a:extLst>
          </p:cNvPr>
          <p:cNvSpPr>
            <a:spLocks noGrp="1"/>
          </p:cNvSpPr>
          <p:nvPr>
            <p:ph type="sldNum" sz="quarter" idx="12"/>
          </p:nvPr>
        </p:nvSpPr>
        <p:spPr/>
        <p:txBody>
          <a:bodyPr/>
          <a:lstStyle/>
          <a:p>
            <a:fld id="{E9D74C1E-F969-4F91-926A-846F9F469579}" type="slidenum">
              <a:rPr lang="en-US" smtClean="0"/>
              <a:t>‹#›</a:t>
            </a:fld>
            <a:endParaRPr lang="en-US"/>
          </a:p>
        </p:txBody>
      </p:sp>
    </p:spTree>
    <p:extLst>
      <p:ext uri="{BB962C8B-B14F-4D97-AF65-F5344CB8AC3E}">
        <p14:creationId xmlns:p14="http://schemas.microsoft.com/office/powerpoint/2010/main" val="3672371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F56C-8B19-4537-A720-5A952AA04B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8BFB1A-A6C4-4143-A898-AF83A5EE41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2406C-494B-4F6C-A3C5-AF7D264F3ABE}"/>
              </a:ext>
            </a:extLst>
          </p:cNvPr>
          <p:cNvSpPr>
            <a:spLocks noGrp="1"/>
          </p:cNvSpPr>
          <p:nvPr>
            <p:ph type="dt" sz="half" idx="10"/>
          </p:nvPr>
        </p:nvSpPr>
        <p:spPr/>
        <p:txBody>
          <a:bodyPr/>
          <a:lstStyle/>
          <a:p>
            <a:fld id="{BA42D945-33B4-4745-AD91-DB9FD08C207F}" type="datetimeFigureOut">
              <a:rPr lang="en-US" smtClean="0"/>
              <a:t>10/28/2021</a:t>
            </a:fld>
            <a:endParaRPr lang="en-US"/>
          </a:p>
        </p:txBody>
      </p:sp>
      <p:sp>
        <p:nvSpPr>
          <p:cNvPr id="5" name="Footer Placeholder 4">
            <a:extLst>
              <a:ext uri="{FF2B5EF4-FFF2-40B4-BE49-F238E27FC236}">
                <a16:creationId xmlns:a16="http://schemas.microsoft.com/office/drawing/2014/main" id="{7D2F2F46-C703-480F-B9D6-C64FF42559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9334C-1AC0-4707-9428-5080EA61FCB5}"/>
              </a:ext>
            </a:extLst>
          </p:cNvPr>
          <p:cNvSpPr>
            <a:spLocks noGrp="1"/>
          </p:cNvSpPr>
          <p:nvPr>
            <p:ph type="sldNum" sz="quarter" idx="12"/>
          </p:nvPr>
        </p:nvSpPr>
        <p:spPr/>
        <p:txBody>
          <a:bodyPr/>
          <a:lstStyle/>
          <a:p>
            <a:fld id="{E9D74C1E-F969-4F91-926A-846F9F469579}" type="slidenum">
              <a:rPr lang="en-US" smtClean="0"/>
              <a:t>‹#›</a:t>
            </a:fld>
            <a:endParaRPr lang="en-US"/>
          </a:p>
        </p:txBody>
      </p:sp>
    </p:spTree>
    <p:extLst>
      <p:ext uri="{BB962C8B-B14F-4D97-AF65-F5344CB8AC3E}">
        <p14:creationId xmlns:p14="http://schemas.microsoft.com/office/powerpoint/2010/main" val="3268628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3A3626-2D71-44B0-B949-771272B16A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66AD9-B6C4-47CF-9CE1-2E7DA72D88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2C738-F66F-4897-BFC9-1110CACDE691}"/>
              </a:ext>
            </a:extLst>
          </p:cNvPr>
          <p:cNvSpPr>
            <a:spLocks noGrp="1"/>
          </p:cNvSpPr>
          <p:nvPr>
            <p:ph type="dt" sz="half" idx="10"/>
          </p:nvPr>
        </p:nvSpPr>
        <p:spPr/>
        <p:txBody>
          <a:bodyPr/>
          <a:lstStyle/>
          <a:p>
            <a:fld id="{BA42D945-33B4-4745-AD91-DB9FD08C207F}" type="datetimeFigureOut">
              <a:rPr lang="en-US" smtClean="0"/>
              <a:t>10/28/2021</a:t>
            </a:fld>
            <a:endParaRPr lang="en-US"/>
          </a:p>
        </p:txBody>
      </p:sp>
      <p:sp>
        <p:nvSpPr>
          <p:cNvPr id="5" name="Footer Placeholder 4">
            <a:extLst>
              <a:ext uri="{FF2B5EF4-FFF2-40B4-BE49-F238E27FC236}">
                <a16:creationId xmlns:a16="http://schemas.microsoft.com/office/drawing/2014/main" id="{AA0C1956-A3CB-47F0-AAD7-A27ED846EA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0F7A4-9396-471C-A894-8E72A998F8F0}"/>
              </a:ext>
            </a:extLst>
          </p:cNvPr>
          <p:cNvSpPr>
            <a:spLocks noGrp="1"/>
          </p:cNvSpPr>
          <p:nvPr>
            <p:ph type="sldNum" sz="quarter" idx="12"/>
          </p:nvPr>
        </p:nvSpPr>
        <p:spPr/>
        <p:txBody>
          <a:bodyPr/>
          <a:lstStyle/>
          <a:p>
            <a:fld id="{E9D74C1E-F969-4F91-926A-846F9F469579}" type="slidenum">
              <a:rPr lang="en-US" smtClean="0"/>
              <a:t>‹#›</a:t>
            </a:fld>
            <a:endParaRPr lang="en-US"/>
          </a:p>
        </p:txBody>
      </p:sp>
    </p:spTree>
    <p:extLst>
      <p:ext uri="{BB962C8B-B14F-4D97-AF65-F5344CB8AC3E}">
        <p14:creationId xmlns:p14="http://schemas.microsoft.com/office/powerpoint/2010/main" val="1724022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0B75-0AFB-4D5F-9E89-B93E504BF8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50D5F9-F599-4878-A6D3-7A445C9D39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8687DD-F9DD-4E08-9A5A-6338A24DE1F4}"/>
              </a:ext>
            </a:extLst>
          </p:cNvPr>
          <p:cNvSpPr>
            <a:spLocks noGrp="1"/>
          </p:cNvSpPr>
          <p:nvPr>
            <p:ph type="dt" sz="half" idx="10"/>
          </p:nvPr>
        </p:nvSpPr>
        <p:spPr/>
        <p:txBody>
          <a:bodyPr/>
          <a:lstStyle/>
          <a:p>
            <a:fld id="{BA42D945-33B4-4745-AD91-DB9FD08C207F}" type="datetimeFigureOut">
              <a:rPr lang="en-US" smtClean="0"/>
              <a:t>10/28/2021</a:t>
            </a:fld>
            <a:endParaRPr lang="en-US"/>
          </a:p>
        </p:txBody>
      </p:sp>
      <p:sp>
        <p:nvSpPr>
          <p:cNvPr id="5" name="Footer Placeholder 4">
            <a:extLst>
              <a:ext uri="{FF2B5EF4-FFF2-40B4-BE49-F238E27FC236}">
                <a16:creationId xmlns:a16="http://schemas.microsoft.com/office/drawing/2014/main" id="{8E07A911-34AA-4A43-831C-14E3A597B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A46DD-AEA7-4B14-AB4A-7BF219572A2C}"/>
              </a:ext>
            </a:extLst>
          </p:cNvPr>
          <p:cNvSpPr>
            <a:spLocks noGrp="1"/>
          </p:cNvSpPr>
          <p:nvPr>
            <p:ph type="sldNum" sz="quarter" idx="12"/>
          </p:nvPr>
        </p:nvSpPr>
        <p:spPr/>
        <p:txBody>
          <a:bodyPr/>
          <a:lstStyle/>
          <a:p>
            <a:fld id="{E9D74C1E-F969-4F91-926A-846F9F469579}" type="slidenum">
              <a:rPr lang="en-US" smtClean="0"/>
              <a:t>‹#›</a:t>
            </a:fld>
            <a:endParaRPr lang="en-US"/>
          </a:p>
        </p:txBody>
      </p:sp>
    </p:spTree>
    <p:extLst>
      <p:ext uri="{BB962C8B-B14F-4D97-AF65-F5344CB8AC3E}">
        <p14:creationId xmlns:p14="http://schemas.microsoft.com/office/powerpoint/2010/main" val="123924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49B4-E6F5-4DA1-8C68-002B8785C3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D29999-13B7-4E8B-A49F-9B47BCEB7F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96F5E1-136C-4EF5-B82D-8748C5793427}"/>
              </a:ext>
            </a:extLst>
          </p:cNvPr>
          <p:cNvSpPr>
            <a:spLocks noGrp="1"/>
          </p:cNvSpPr>
          <p:nvPr>
            <p:ph type="dt" sz="half" idx="10"/>
          </p:nvPr>
        </p:nvSpPr>
        <p:spPr/>
        <p:txBody>
          <a:bodyPr/>
          <a:lstStyle/>
          <a:p>
            <a:fld id="{BA42D945-33B4-4745-AD91-DB9FD08C207F}" type="datetimeFigureOut">
              <a:rPr lang="en-US" smtClean="0"/>
              <a:t>10/28/2021</a:t>
            </a:fld>
            <a:endParaRPr lang="en-US"/>
          </a:p>
        </p:txBody>
      </p:sp>
      <p:sp>
        <p:nvSpPr>
          <p:cNvPr id="5" name="Footer Placeholder 4">
            <a:extLst>
              <a:ext uri="{FF2B5EF4-FFF2-40B4-BE49-F238E27FC236}">
                <a16:creationId xmlns:a16="http://schemas.microsoft.com/office/drawing/2014/main" id="{0D5D65D2-7500-4912-80EE-FDA2893DA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5D7DE-3723-47F2-8CAD-D00612088AFE}"/>
              </a:ext>
            </a:extLst>
          </p:cNvPr>
          <p:cNvSpPr>
            <a:spLocks noGrp="1"/>
          </p:cNvSpPr>
          <p:nvPr>
            <p:ph type="sldNum" sz="quarter" idx="12"/>
          </p:nvPr>
        </p:nvSpPr>
        <p:spPr/>
        <p:txBody>
          <a:bodyPr/>
          <a:lstStyle/>
          <a:p>
            <a:fld id="{E9D74C1E-F969-4F91-926A-846F9F469579}" type="slidenum">
              <a:rPr lang="en-US" smtClean="0"/>
              <a:t>‹#›</a:t>
            </a:fld>
            <a:endParaRPr lang="en-US"/>
          </a:p>
        </p:txBody>
      </p:sp>
    </p:spTree>
    <p:extLst>
      <p:ext uri="{BB962C8B-B14F-4D97-AF65-F5344CB8AC3E}">
        <p14:creationId xmlns:p14="http://schemas.microsoft.com/office/powerpoint/2010/main" val="1407703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A919-3ED8-45C7-AC92-4E30592B80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D183-10EF-476A-98C3-6616B2141C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3E01D7-435D-4254-B513-628224537B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4DEBCF-2945-4B38-B80A-B9B28D2E76B7}"/>
              </a:ext>
            </a:extLst>
          </p:cNvPr>
          <p:cNvSpPr>
            <a:spLocks noGrp="1"/>
          </p:cNvSpPr>
          <p:nvPr>
            <p:ph type="dt" sz="half" idx="10"/>
          </p:nvPr>
        </p:nvSpPr>
        <p:spPr/>
        <p:txBody>
          <a:bodyPr/>
          <a:lstStyle/>
          <a:p>
            <a:fld id="{BA42D945-33B4-4745-AD91-DB9FD08C207F}" type="datetimeFigureOut">
              <a:rPr lang="en-US" smtClean="0"/>
              <a:t>10/28/2021</a:t>
            </a:fld>
            <a:endParaRPr lang="en-US"/>
          </a:p>
        </p:txBody>
      </p:sp>
      <p:sp>
        <p:nvSpPr>
          <p:cNvPr id="6" name="Footer Placeholder 5">
            <a:extLst>
              <a:ext uri="{FF2B5EF4-FFF2-40B4-BE49-F238E27FC236}">
                <a16:creationId xmlns:a16="http://schemas.microsoft.com/office/drawing/2014/main" id="{52498DAE-60C5-4AEC-BC18-DD8DE6756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E6557F-4787-4698-81A1-B90AED449E2A}"/>
              </a:ext>
            </a:extLst>
          </p:cNvPr>
          <p:cNvSpPr>
            <a:spLocks noGrp="1"/>
          </p:cNvSpPr>
          <p:nvPr>
            <p:ph type="sldNum" sz="quarter" idx="12"/>
          </p:nvPr>
        </p:nvSpPr>
        <p:spPr/>
        <p:txBody>
          <a:bodyPr/>
          <a:lstStyle/>
          <a:p>
            <a:fld id="{E9D74C1E-F969-4F91-926A-846F9F469579}" type="slidenum">
              <a:rPr lang="en-US" smtClean="0"/>
              <a:t>‹#›</a:t>
            </a:fld>
            <a:endParaRPr lang="en-US"/>
          </a:p>
        </p:txBody>
      </p:sp>
    </p:spTree>
    <p:extLst>
      <p:ext uri="{BB962C8B-B14F-4D97-AF65-F5344CB8AC3E}">
        <p14:creationId xmlns:p14="http://schemas.microsoft.com/office/powerpoint/2010/main" val="3310583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C10B-66C9-4FB0-B42B-85E81097AB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A06953-05E1-475C-AAFF-6A2CCE6753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7E4836-3C1C-4C40-8744-6D1B8F4E58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08A173-7210-42A6-AA6B-41F8063B98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431A4F-7B66-4959-9656-00C767E135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5E735-4ECA-4417-AD6A-12ED8816B6CC}"/>
              </a:ext>
            </a:extLst>
          </p:cNvPr>
          <p:cNvSpPr>
            <a:spLocks noGrp="1"/>
          </p:cNvSpPr>
          <p:nvPr>
            <p:ph type="dt" sz="half" idx="10"/>
          </p:nvPr>
        </p:nvSpPr>
        <p:spPr/>
        <p:txBody>
          <a:bodyPr/>
          <a:lstStyle/>
          <a:p>
            <a:fld id="{BA42D945-33B4-4745-AD91-DB9FD08C207F}" type="datetimeFigureOut">
              <a:rPr lang="en-US" smtClean="0"/>
              <a:t>10/28/2021</a:t>
            </a:fld>
            <a:endParaRPr lang="en-US"/>
          </a:p>
        </p:txBody>
      </p:sp>
      <p:sp>
        <p:nvSpPr>
          <p:cNvPr id="8" name="Footer Placeholder 7">
            <a:extLst>
              <a:ext uri="{FF2B5EF4-FFF2-40B4-BE49-F238E27FC236}">
                <a16:creationId xmlns:a16="http://schemas.microsoft.com/office/drawing/2014/main" id="{AE820CE6-2952-4DF9-9041-B0CEA00A9E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35E649-22AE-430E-85DA-DDB041EA78BD}"/>
              </a:ext>
            </a:extLst>
          </p:cNvPr>
          <p:cNvSpPr>
            <a:spLocks noGrp="1"/>
          </p:cNvSpPr>
          <p:nvPr>
            <p:ph type="sldNum" sz="quarter" idx="12"/>
          </p:nvPr>
        </p:nvSpPr>
        <p:spPr/>
        <p:txBody>
          <a:bodyPr/>
          <a:lstStyle/>
          <a:p>
            <a:fld id="{E9D74C1E-F969-4F91-926A-846F9F469579}" type="slidenum">
              <a:rPr lang="en-US" smtClean="0"/>
              <a:t>‹#›</a:t>
            </a:fld>
            <a:endParaRPr lang="en-US"/>
          </a:p>
        </p:txBody>
      </p:sp>
    </p:spTree>
    <p:extLst>
      <p:ext uri="{BB962C8B-B14F-4D97-AF65-F5344CB8AC3E}">
        <p14:creationId xmlns:p14="http://schemas.microsoft.com/office/powerpoint/2010/main" val="2928748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1298-CCC6-4C95-AD88-3C602E485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DEB4A3-0D40-43C6-B6ED-5878BC79D0F0}"/>
              </a:ext>
            </a:extLst>
          </p:cNvPr>
          <p:cNvSpPr>
            <a:spLocks noGrp="1"/>
          </p:cNvSpPr>
          <p:nvPr>
            <p:ph type="dt" sz="half" idx="10"/>
          </p:nvPr>
        </p:nvSpPr>
        <p:spPr/>
        <p:txBody>
          <a:bodyPr/>
          <a:lstStyle/>
          <a:p>
            <a:fld id="{BA42D945-33B4-4745-AD91-DB9FD08C207F}" type="datetimeFigureOut">
              <a:rPr lang="en-US" smtClean="0"/>
              <a:t>10/28/2021</a:t>
            </a:fld>
            <a:endParaRPr lang="en-US"/>
          </a:p>
        </p:txBody>
      </p:sp>
      <p:sp>
        <p:nvSpPr>
          <p:cNvPr id="4" name="Footer Placeholder 3">
            <a:extLst>
              <a:ext uri="{FF2B5EF4-FFF2-40B4-BE49-F238E27FC236}">
                <a16:creationId xmlns:a16="http://schemas.microsoft.com/office/drawing/2014/main" id="{55F3D51C-27D9-4400-918C-3389467708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A23F4B-315D-46ED-8E86-41FFCE88E740}"/>
              </a:ext>
            </a:extLst>
          </p:cNvPr>
          <p:cNvSpPr>
            <a:spLocks noGrp="1"/>
          </p:cNvSpPr>
          <p:nvPr>
            <p:ph type="sldNum" sz="quarter" idx="12"/>
          </p:nvPr>
        </p:nvSpPr>
        <p:spPr/>
        <p:txBody>
          <a:bodyPr/>
          <a:lstStyle/>
          <a:p>
            <a:fld id="{E9D74C1E-F969-4F91-926A-846F9F469579}" type="slidenum">
              <a:rPr lang="en-US" smtClean="0"/>
              <a:t>‹#›</a:t>
            </a:fld>
            <a:endParaRPr lang="en-US"/>
          </a:p>
        </p:txBody>
      </p:sp>
    </p:spTree>
    <p:extLst>
      <p:ext uri="{BB962C8B-B14F-4D97-AF65-F5344CB8AC3E}">
        <p14:creationId xmlns:p14="http://schemas.microsoft.com/office/powerpoint/2010/main" val="2660230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7113D9-9892-42AB-A597-92847B5474F6}"/>
              </a:ext>
            </a:extLst>
          </p:cNvPr>
          <p:cNvSpPr>
            <a:spLocks noGrp="1"/>
          </p:cNvSpPr>
          <p:nvPr>
            <p:ph type="dt" sz="half" idx="10"/>
          </p:nvPr>
        </p:nvSpPr>
        <p:spPr/>
        <p:txBody>
          <a:bodyPr/>
          <a:lstStyle/>
          <a:p>
            <a:fld id="{BA42D945-33B4-4745-AD91-DB9FD08C207F}" type="datetimeFigureOut">
              <a:rPr lang="en-US" smtClean="0"/>
              <a:t>10/28/2021</a:t>
            </a:fld>
            <a:endParaRPr lang="en-US"/>
          </a:p>
        </p:txBody>
      </p:sp>
      <p:sp>
        <p:nvSpPr>
          <p:cNvPr id="3" name="Footer Placeholder 2">
            <a:extLst>
              <a:ext uri="{FF2B5EF4-FFF2-40B4-BE49-F238E27FC236}">
                <a16:creationId xmlns:a16="http://schemas.microsoft.com/office/drawing/2014/main" id="{DC17E99A-C346-4A29-97E6-3E2881C20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9097C8-12CC-490B-8968-8E36CF3CADA3}"/>
              </a:ext>
            </a:extLst>
          </p:cNvPr>
          <p:cNvSpPr>
            <a:spLocks noGrp="1"/>
          </p:cNvSpPr>
          <p:nvPr>
            <p:ph type="sldNum" sz="quarter" idx="12"/>
          </p:nvPr>
        </p:nvSpPr>
        <p:spPr/>
        <p:txBody>
          <a:bodyPr/>
          <a:lstStyle/>
          <a:p>
            <a:fld id="{E9D74C1E-F969-4F91-926A-846F9F469579}" type="slidenum">
              <a:rPr lang="en-US" smtClean="0"/>
              <a:t>‹#›</a:t>
            </a:fld>
            <a:endParaRPr lang="en-US"/>
          </a:p>
        </p:txBody>
      </p:sp>
    </p:spTree>
    <p:extLst>
      <p:ext uri="{BB962C8B-B14F-4D97-AF65-F5344CB8AC3E}">
        <p14:creationId xmlns:p14="http://schemas.microsoft.com/office/powerpoint/2010/main" val="1624157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BA64-87D0-4258-89A8-1A4A4543E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0CB0CA-6E12-423F-BA56-1D36E06D6B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6C7642-E2A8-4B2E-B653-C92E28E1C5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2DB521-2A70-4EB6-97AD-397161BDBA49}"/>
              </a:ext>
            </a:extLst>
          </p:cNvPr>
          <p:cNvSpPr>
            <a:spLocks noGrp="1"/>
          </p:cNvSpPr>
          <p:nvPr>
            <p:ph type="dt" sz="half" idx="10"/>
          </p:nvPr>
        </p:nvSpPr>
        <p:spPr/>
        <p:txBody>
          <a:bodyPr/>
          <a:lstStyle/>
          <a:p>
            <a:fld id="{BA42D945-33B4-4745-AD91-DB9FD08C207F}" type="datetimeFigureOut">
              <a:rPr lang="en-US" smtClean="0"/>
              <a:t>10/28/2021</a:t>
            </a:fld>
            <a:endParaRPr lang="en-US"/>
          </a:p>
        </p:txBody>
      </p:sp>
      <p:sp>
        <p:nvSpPr>
          <p:cNvPr id="6" name="Footer Placeholder 5">
            <a:extLst>
              <a:ext uri="{FF2B5EF4-FFF2-40B4-BE49-F238E27FC236}">
                <a16:creationId xmlns:a16="http://schemas.microsoft.com/office/drawing/2014/main" id="{A59DCC21-9288-4211-80A5-493359B54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0F698C-51D3-43CC-9F31-EA0EAAAE0AC0}"/>
              </a:ext>
            </a:extLst>
          </p:cNvPr>
          <p:cNvSpPr>
            <a:spLocks noGrp="1"/>
          </p:cNvSpPr>
          <p:nvPr>
            <p:ph type="sldNum" sz="quarter" idx="12"/>
          </p:nvPr>
        </p:nvSpPr>
        <p:spPr/>
        <p:txBody>
          <a:bodyPr/>
          <a:lstStyle/>
          <a:p>
            <a:fld id="{E9D74C1E-F969-4F91-926A-846F9F469579}" type="slidenum">
              <a:rPr lang="en-US" smtClean="0"/>
              <a:t>‹#›</a:t>
            </a:fld>
            <a:endParaRPr lang="en-US"/>
          </a:p>
        </p:txBody>
      </p:sp>
    </p:spTree>
    <p:extLst>
      <p:ext uri="{BB962C8B-B14F-4D97-AF65-F5344CB8AC3E}">
        <p14:creationId xmlns:p14="http://schemas.microsoft.com/office/powerpoint/2010/main" val="3718334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7989-A69A-41AB-B657-1A1098A8C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C766C4-2743-47CD-85CE-CB6158443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68EF3C-0EAE-485D-8A0C-5510976CF9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15A9B9-DD7A-4F6F-9689-21E62F1DCB43}"/>
              </a:ext>
            </a:extLst>
          </p:cNvPr>
          <p:cNvSpPr>
            <a:spLocks noGrp="1"/>
          </p:cNvSpPr>
          <p:nvPr>
            <p:ph type="dt" sz="half" idx="10"/>
          </p:nvPr>
        </p:nvSpPr>
        <p:spPr/>
        <p:txBody>
          <a:bodyPr/>
          <a:lstStyle/>
          <a:p>
            <a:fld id="{BA42D945-33B4-4745-AD91-DB9FD08C207F}" type="datetimeFigureOut">
              <a:rPr lang="en-US" smtClean="0"/>
              <a:t>10/28/2021</a:t>
            </a:fld>
            <a:endParaRPr lang="en-US"/>
          </a:p>
        </p:txBody>
      </p:sp>
      <p:sp>
        <p:nvSpPr>
          <p:cNvPr id="6" name="Footer Placeholder 5">
            <a:extLst>
              <a:ext uri="{FF2B5EF4-FFF2-40B4-BE49-F238E27FC236}">
                <a16:creationId xmlns:a16="http://schemas.microsoft.com/office/drawing/2014/main" id="{F1B2FFBD-EF19-4F1A-895B-4D6BA42348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40F94-2593-4D47-A989-AA65A5873C17}"/>
              </a:ext>
            </a:extLst>
          </p:cNvPr>
          <p:cNvSpPr>
            <a:spLocks noGrp="1"/>
          </p:cNvSpPr>
          <p:nvPr>
            <p:ph type="sldNum" sz="quarter" idx="12"/>
          </p:nvPr>
        </p:nvSpPr>
        <p:spPr/>
        <p:txBody>
          <a:bodyPr/>
          <a:lstStyle/>
          <a:p>
            <a:fld id="{E9D74C1E-F969-4F91-926A-846F9F469579}" type="slidenum">
              <a:rPr lang="en-US" smtClean="0"/>
              <a:t>‹#›</a:t>
            </a:fld>
            <a:endParaRPr lang="en-US"/>
          </a:p>
        </p:txBody>
      </p:sp>
    </p:spTree>
    <p:extLst>
      <p:ext uri="{BB962C8B-B14F-4D97-AF65-F5344CB8AC3E}">
        <p14:creationId xmlns:p14="http://schemas.microsoft.com/office/powerpoint/2010/main" val="2935467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6E6EC3-4660-4DF4-81B2-1BBC43C05A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3D15EE-5C09-467F-BB99-DA9D405CF9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631D3-2177-4CD5-8845-29D393C726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42D945-33B4-4745-AD91-DB9FD08C207F}" type="datetimeFigureOut">
              <a:rPr lang="en-US" smtClean="0"/>
              <a:t>10/28/2021</a:t>
            </a:fld>
            <a:endParaRPr lang="en-US"/>
          </a:p>
        </p:txBody>
      </p:sp>
      <p:sp>
        <p:nvSpPr>
          <p:cNvPr id="5" name="Footer Placeholder 4">
            <a:extLst>
              <a:ext uri="{FF2B5EF4-FFF2-40B4-BE49-F238E27FC236}">
                <a16:creationId xmlns:a16="http://schemas.microsoft.com/office/drawing/2014/main" id="{465F1845-5EFF-4E00-9BA4-192BBBF78C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B3E251-CBF2-4B2C-AAD0-3F3588C5E9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D74C1E-F969-4F91-926A-846F9F469579}" type="slidenum">
              <a:rPr lang="en-US" smtClean="0"/>
              <a:t>‹#›</a:t>
            </a:fld>
            <a:endParaRPr lang="en-US"/>
          </a:p>
        </p:txBody>
      </p:sp>
    </p:spTree>
    <p:extLst>
      <p:ext uri="{BB962C8B-B14F-4D97-AF65-F5344CB8AC3E}">
        <p14:creationId xmlns:p14="http://schemas.microsoft.com/office/powerpoint/2010/main" val="2298123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gif"/><Relationship Id="rId3" Type="http://schemas.openxmlformats.org/officeDocument/2006/relationships/image" Target="../media/image36.png"/><Relationship Id="rId7" Type="http://schemas.openxmlformats.org/officeDocument/2006/relationships/slide" Target="slide13.xml"/><Relationship Id="rId12"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slide" Target="slide15.xml"/><Relationship Id="rId4" Type="http://schemas.openxmlformats.org/officeDocument/2006/relationships/slide" Target="slide14.xml"/><Relationship Id="rId9" Type="http://schemas.openxmlformats.org/officeDocument/2006/relationships/image" Target="../media/image38.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4.png"/><Relationship Id="rId4" Type="http://schemas.openxmlformats.org/officeDocument/2006/relationships/image" Target="../media/image42.gif"/></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hyperlink" Target="https://www.dnatube.com/video/27901/Explanation-of-Proteomics-2D-Gel-Electrophoresis" TargetMode="External"/><Relationship Id="rId2" Type="http://schemas.openxmlformats.org/officeDocument/2006/relationships/hyperlink" Target="https://www.thermofisher.com/us/en/home/life-science/protein-biology/protein-biology-learning-center/protein-biology-resource-library/pierce-protein-methods/overview-electrophoresis.html" TargetMode="External"/><Relationship Id="rId1" Type="http://schemas.openxmlformats.org/officeDocument/2006/relationships/slideLayout" Target="../slideLayouts/slideLayout7.xml"/><Relationship Id="rId4" Type="http://schemas.openxmlformats.org/officeDocument/2006/relationships/hyperlink" Target="https://www.youtube.com/watch?v=ebrAlKLvw0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slide" Target="slide16.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slide" Target="slide17.xml"/><Relationship Id="rId4" Type="http://schemas.openxmlformats.org/officeDocument/2006/relationships/slide" Target="slide3.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slide" Target="slide5.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slide" Target="slide4.xml"/><Relationship Id="rId4" Type="http://schemas.openxmlformats.org/officeDocument/2006/relationships/slide" Target="slide6.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slide" Target="slide12.xm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11.xml"/><Relationship Id="rId3" Type="http://schemas.openxmlformats.org/officeDocument/2006/relationships/image" Target="../media/image18.png"/><Relationship Id="rId7" Type="http://schemas.openxmlformats.org/officeDocument/2006/relationships/slide" Target="slide9.xml"/><Relationship Id="rId12" Type="http://schemas.openxmlformats.org/officeDocument/2006/relationships/image" Target="../media/image21.png"/><Relationship Id="rId17"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23.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0.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slide" Target="slide8.xml"/><Relationship Id="rId4" Type="http://schemas.openxmlformats.org/officeDocument/2006/relationships/slide" Target="slide10.xml"/><Relationship Id="rId9" Type="http://schemas.openxmlformats.org/officeDocument/2006/relationships/image" Target="../media/image20.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6" name="Picture 5" descr="A picture containing text, indoor&#10;&#10;Description automatically generated">
            <a:extLst>
              <a:ext uri="{FF2B5EF4-FFF2-40B4-BE49-F238E27FC236}">
                <a16:creationId xmlns:a16="http://schemas.microsoft.com/office/drawing/2014/main" id="{D0B7FDD3-D39C-4354-8810-9807A41438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8000"/>
                    </a14:imgEffect>
                  </a14:imgLayer>
                </a14:imgProps>
              </a:ext>
              <a:ext uri="{28A0092B-C50C-407E-A947-70E740481C1C}">
                <a14:useLocalDpi xmlns:a14="http://schemas.microsoft.com/office/drawing/2010/main" val="0"/>
              </a:ext>
            </a:extLst>
          </a:blip>
          <a:srcRect/>
          <a:stretch/>
        </p:blipFill>
        <p:spPr>
          <a:xfrm>
            <a:off x="0" y="0"/>
            <a:ext cx="12254330" cy="6858000"/>
          </a:xfrm>
          <a:prstGeom prst="rect">
            <a:avLst/>
          </a:prstGeom>
        </p:spPr>
      </p:pic>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BA196BD9-AA7D-4EB5-943F-0569F026755D}"/>
                  </a:ext>
                </a:extLst>
              </p:cNvPr>
              <p:cNvGraphicFramePr>
                <a:graphicFrameLocks noChangeAspect="1"/>
              </p:cNvGraphicFramePr>
              <p:nvPr>
                <p:extLst>
                  <p:ext uri="{D42A27DB-BD31-4B8C-83A1-F6EECF244321}">
                    <p14:modId xmlns:p14="http://schemas.microsoft.com/office/powerpoint/2010/main" val="97357768"/>
                  </p:ext>
                </p:extLst>
              </p:nvPr>
            </p:nvGraphicFramePr>
            <p:xfrm>
              <a:off x="2333896" y="72069"/>
              <a:ext cx="7524208" cy="6713862"/>
            </p:xfrm>
            <a:graphic>
              <a:graphicData uri="http://schemas.microsoft.com/office/powerpoint/2016/slidezoom">
                <pslz:sldZm>
                  <pslz:sldZmObj sldId="256" cId="991880546">
                    <pslz:zmPr id="{A07C686B-37DC-4126-A9E9-2AF78C4D7A6E}"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7524208" cy="6713862"/>
                        </a:xfrm>
                        <a:prstGeom prst="rect">
                          <a:avLst/>
                        </a:prstGeom>
                        <a:ln w="3175">
                          <a:noFill/>
                        </a:ln>
                      </p166:spPr>
                    </pslz:zmPr>
                  </pslz:sldZmObj>
                </pslz:sldZm>
              </a:graphicData>
            </a:graphic>
          </p:graphicFrame>
        </mc:Choice>
        <mc:Fallback xmlns="">
          <p:pic>
            <p:nvPicPr>
              <p:cNvPr id="14" name="Slide Zoom 13">
                <a:hlinkClick r:id="rId6" action="ppaction://hlinksldjump"/>
                <a:extLst>
                  <a:ext uri="{FF2B5EF4-FFF2-40B4-BE49-F238E27FC236}">
                    <a16:creationId xmlns:a16="http://schemas.microsoft.com/office/drawing/2014/main" id="{BA196BD9-AA7D-4EB5-943F-0569F026755D}"/>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2333896" y="72069"/>
                <a:ext cx="7524208" cy="6713862"/>
              </a:xfrm>
              <a:prstGeom prst="rect">
                <a:avLst/>
              </a:prstGeom>
              <a:ln w="3175">
                <a:noFill/>
              </a:ln>
            </p:spPr>
          </p:pic>
        </mc:Fallback>
      </mc:AlternateContent>
    </p:spTree>
    <p:extLst>
      <p:ext uri="{BB962C8B-B14F-4D97-AF65-F5344CB8AC3E}">
        <p14:creationId xmlns:p14="http://schemas.microsoft.com/office/powerpoint/2010/main" val="4176246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0B1CCAA-49EF-484D-B974-C694945DCB56}"/>
              </a:ext>
            </a:extLst>
          </p:cNvPr>
          <p:cNvGrpSpPr/>
          <p:nvPr/>
        </p:nvGrpSpPr>
        <p:grpSpPr>
          <a:xfrm>
            <a:off x="8547835" y="1718091"/>
            <a:ext cx="3421818" cy="3421818"/>
            <a:chOff x="8481223" y="2802015"/>
            <a:chExt cx="1898970" cy="1898970"/>
          </a:xfrm>
        </p:grpSpPr>
        <p:sp>
          <p:nvSpPr>
            <p:cNvPr id="3" name="Oval 2">
              <a:extLst>
                <a:ext uri="{FF2B5EF4-FFF2-40B4-BE49-F238E27FC236}">
                  <a16:creationId xmlns:a16="http://schemas.microsoft.com/office/drawing/2014/main" id="{E4BAB00B-992F-4031-BC9C-8FDE32E19AB6}"/>
                </a:ext>
              </a:extLst>
            </p:cNvPr>
            <p:cNvSpPr/>
            <p:nvPr/>
          </p:nvSpPr>
          <p:spPr>
            <a:xfrm>
              <a:off x="8481223" y="2802015"/>
              <a:ext cx="1898970" cy="1898970"/>
            </a:xfrm>
            <a:prstGeom prst="ellipse">
              <a:avLst/>
            </a:prstGeom>
            <a:solidFill>
              <a:schemeClr val="accent5">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00F8FF9-645A-413D-99B6-0281A1E89621}"/>
                </a:ext>
              </a:extLst>
            </p:cNvPr>
            <p:cNvSpPr txBox="1"/>
            <p:nvPr/>
          </p:nvSpPr>
          <p:spPr>
            <a:xfrm flipH="1">
              <a:off x="8542832" y="3226251"/>
              <a:ext cx="1775751" cy="597812"/>
            </a:xfrm>
            <a:prstGeom prst="rect">
              <a:avLst/>
            </a:prstGeom>
            <a:noFill/>
          </p:spPr>
          <p:txBody>
            <a:bodyPr wrap="square" rtlCol="0">
              <a:spAutoFit/>
            </a:bodyPr>
            <a:lstStyle/>
            <a:p>
              <a:pPr algn="ctr"/>
              <a:r>
                <a:rPr lang="en-US" sz="3200" spc="-150" dirty="0">
                  <a:solidFill>
                    <a:schemeClr val="bg1"/>
                  </a:solidFill>
                  <a:latin typeface="Raleway Black" pitchFamily="2" charset="0"/>
                </a:rPr>
                <a:t>Migration of Proteins</a:t>
              </a:r>
            </a:p>
          </p:txBody>
        </p:sp>
      </p:grpSp>
      <p:pic>
        <p:nvPicPr>
          <p:cNvPr id="6" name="Picture 5" descr="Icon&#10;&#10;Description automatically generated">
            <a:extLst>
              <a:ext uri="{FF2B5EF4-FFF2-40B4-BE49-F238E27FC236}">
                <a16:creationId xmlns:a16="http://schemas.microsoft.com/office/drawing/2014/main" id="{EF0F1231-3A7A-4FF5-AE72-CBC2BD575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982" y="3429000"/>
            <a:ext cx="3105654" cy="1556624"/>
          </a:xfrm>
          <a:prstGeom prst="rect">
            <a:avLst/>
          </a:prstGeom>
        </p:spPr>
      </p:pic>
      <p:sp>
        <p:nvSpPr>
          <p:cNvPr id="7" name="TextBox 6">
            <a:extLst>
              <a:ext uri="{FF2B5EF4-FFF2-40B4-BE49-F238E27FC236}">
                <a16:creationId xmlns:a16="http://schemas.microsoft.com/office/drawing/2014/main" id="{23757E85-215B-41AB-A79B-1A6FC6881E65}"/>
              </a:ext>
            </a:extLst>
          </p:cNvPr>
          <p:cNvSpPr txBox="1"/>
          <p:nvPr/>
        </p:nvSpPr>
        <p:spPr>
          <a:xfrm>
            <a:off x="444689" y="4176458"/>
            <a:ext cx="6955710" cy="2431435"/>
          </a:xfrm>
          <a:prstGeom prst="rect">
            <a:avLst/>
          </a:prstGeom>
          <a:solidFill>
            <a:schemeClr val="accent2">
              <a:alpha val="65000"/>
            </a:schemeClr>
          </a:solidFill>
          <a:ln w="76200">
            <a:solidFill>
              <a:schemeClr val="bg1"/>
            </a:solidFill>
          </a:ln>
        </p:spPr>
        <p:txBody>
          <a:bodyPr wrap="square" rtlCol="0">
            <a:spAutoFit/>
          </a:bodyPr>
          <a:lstStyle/>
          <a:p>
            <a:pPr marL="342900" indent="-342900">
              <a:buFont typeface="Arial" panose="020B0604020202020204" pitchFamily="34" charset="0"/>
              <a:buChar char="•"/>
            </a:pPr>
            <a:r>
              <a:rPr lang="en-US" sz="2400" u="sng" dirty="0">
                <a:solidFill>
                  <a:schemeClr val="bg1"/>
                </a:solidFill>
                <a:latin typeface="Raleway Black" pitchFamily="2" charset="0"/>
              </a:rPr>
              <a:t>Steps:</a:t>
            </a:r>
          </a:p>
          <a:p>
            <a:pPr marL="914400" lvl="1" indent="-457200">
              <a:buFont typeface="+mj-lt"/>
              <a:buAutoNum type="alphaUcPeriod"/>
            </a:pPr>
            <a:r>
              <a:rPr lang="en-US" sz="1600" dirty="0">
                <a:solidFill>
                  <a:schemeClr val="bg1"/>
                </a:solidFill>
                <a:latin typeface="Raleway Medium" pitchFamily="2" charset="0"/>
              </a:rPr>
              <a:t>Denatured </a:t>
            </a:r>
            <a:r>
              <a:rPr lang="en-US" sz="1600" dirty="0">
                <a:solidFill>
                  <a:srgbClr val="FFFF00"/>
                </a:solidFill>
                <a:latin typeface="Raleway Medium" pitchFamily="2" charset="0"/>
              </a:rPr>
              <a:t>proteins loaded </a:t>
            </a:r>
            <a:r>
              <a:rPr lang="en-US" sz="1600" dirty="0">
                <a:solidFill>
                  <a:schemeClr val="bg1"/>
                </a:solidFill>
                <a:latin typeface="Raleway Medium" pitchFamily="2" charset="0"/>
              </a:rPr>
              <a:t>into wells</a:t>
            </a:r>
          </a:p>
          <a:p>
            <a:pPr marL="914400" lvl="1" indent="-457200">
              <a:buFont typeface="+mj-lt"/>
              <a:buAutoNum type="alphaUcPeriod"/>
            </a:pPr>
            <a:r>
              <a:rPr lang="en-US" sz="1600" dirty="0">
                <a:solidFill>
                  <a:schemeClr val="bg1"/>
                </a:solidFill>
                <a:latin typeface="Raleway Medium" pitchFamily="2" charset="0"/>
              </a:rPr>
              <a:t>Voltage applied &amp; proteins </a:t>
            </a:r>
            <a:r>
              <a:rPr lang="en-US" sz="1600" dirty="0">
                <a:solidFill>
                  <a:srgbClr val="FFFF00"/>
                </a:solidFill>
                <a:latin typeface="Raleway Medium" pitchFamily="2" charset="0"/>
              </a:rPr>
              <a:t>move into Stacking Gel</a:t>
            </a:r>
          </a:p>
          <a:p>
            <a:pPr marL="914400" lvl="1" indent="-457200">
              <a:buFont typeface="+mj-lt"/>
              <a:buAutoNum type="alphaUcPeriod"/>
            </a:pPr>
            <a:r>
              <a:rPr lang="en-US" sz="1600" dirty="0">
                <a:solidFill>
                  <a:schemeClr val="bg1"/>
                </a:solidFill>
                <a:latin typeface="Raleway Medium" pitchFamily="2" charset="0"/>
              </a:rPr>
              <a:t>Voltage </a:t>
            </a:r>
            <a:r>
              <a:rPr lang="en-US" sz="1600" dirty="0">
                <a:solidFill>
                  <a:srgbClr val="FFFF00"/>
                </a:solidFill>
                <a:latin typeface="Raleway Medium" pitchFamily="2" charset="0"/>
              </a:rPr>
              <a:t>gradient created </a:t>
            </a:r>
            <a:r>
              <a:rPr lang="en-US" sz="1600" dirty="0">
                <a:solidFill>
                  <a:schemeClr val="bg1"/>
                </a:solidFill>
                <a:latin typeface="Raleway Medium" pitchFamily="2" charset="0"/>
              </a:rPr>
              <a:t>between the Cl</a:t>
            </a:r>
            <a:r>
              <a:rPr lang="en-US" sz="1600" baseline="30000" dirty="0">
                <a:solidFill>
                  <a:schemeClr val="bg1"/>
                </a:solidFill>
                <a:latin typeface="Raleway Medium" pitchFamily="2" charset="0"/>
              </a:rPr>
              <a:t>-</a:t>
            </a:r>
            <a:r>
              <a:rPr lang="en-US" sz="1600" dirty="0">
                <a:solidFill>
                  <a:schemeClr val="bg1"/>
                </a:solidFill>
                <a:latin typeface="Raleway Medium" pitchFamily="2" charset="0"/>
              </a:rPr>
              <a:t> and Gly</a:t>
            </a:r>
            <a:r>
              <a:rPr lang="en-US" sz="1600" baseline="30000" dirty="0">
                <a:solidFill>
                  <a:schemeClr val="bg1"/>
                </a:solidFill>
                <a:latin typeface="Raleway Medium" pitchFamily="2" charset="0"/>
              </a:rPr>
              <a:t>-</a:t>
            </a:r>
            <a:r>
              <a:rPr lang="en-US" sz="1600" dirty="0">
                <a:solidFill>
                  <a:schemeClr val="bg1"/>
                </a:solidFill>
                <a:latin typeface="Raleway Medium" pitchFamily="2" charset="0"/>
              </a:rPr>
              <a:t> ions</a:t>
            </a:r>
          </a:p>
          <a:p>
            <a:pPr marL="914400" lvl="1" indent="-457200">
              <a:buFont typeface="+mj-lt"/>
              <a:buAutoNum type="alphaUcPeriod"/>
            </a:pPr>
            <a:r>
              <a:rPr lang="en-US" sz="1600" dirty="0">
                <a:solidFill>
                  <a:schemeClr val="bg1"/>
                </a:solidFill>
                <a:latin typeface="Raleway Medium" pitchFamily="2" charset="0"/>
              </a:rPr>
              <a:t>Proteins </a:t>
            </a:r>
            <a:r>
              <a:rPr lang="en-US" sz="1600" dirty="0">
                <a:solidFill>
                  <a:srgbClr val="FFFF00"/>
                </a:solidFill>
                <a:latin typeface="Raleway Medium" pitchFamily="2" charset="0"/>
              </a:rPr>
              <a:t>compress at interface </a:t>
            </a:r>
            <a:r>
              <a:rPr lang="en-US" sz="1600" dirty="0">
                <a:solidFill>
                  <a:schemeClr val="bg1"/>
                </a:solidFill>
                <a:latin typeface="Raleway Medium" pitchFamily="2" charset="0"/>
              </a:rPr>
              <a:t>of stacking &amp; resolving gels</a:t>
            </a:r>
          </a:p>
          <a:p>
            <a:pPr marL="1371600" lvl="2" indent="-457200">
              <a:buFont typeface="Arial" panose="020B0604020202020204" pitchFamily="34" charset="0"/>
              <a:buChar char="•"/>
            </a:pPr>
            <a:r>
              <a:rPr lang="en-US" sz="1600" dirty="0">
                <a:solidFill>
                  <a:schemeClr val="bg1"/>
                </a:solidFill>
                <a:latin typeface="Raleway Medium" pitchFamily="2" charset="0"/>
              </a:rPr>
              <a:t>Acrylamide increases &amp; Pore size decreases</a:t>
            </a:r>
          </a:p>
          <a:p>
            <a:pPr marL="914400" lvl="1" indent="-457200">
              <a:buFont typeface="+mj-lt"/>
              <a:buAutoNum type="alphaUcPeriod"/>
            </a:pPr>
            <a:r>
              <a:rPr lang="en-US" sz="1600" dirty="0">
                <a:solidFill>
                  <a:schemeClr val="bg1"/>
                </a:solidFill>
                <a:latin typeface="Raleway Medium" pitchFamily="2" charset="0"/>
              </a:rPr>
              <a:t>Resolving gel </a:t>
            </a:r>
            <a:r>
              <a:rPr lang="en-US" sz="1600" dirty="0">
                <a:solidFill>
                  <a:srgbClr val="FFFF00"/>
                </a:solidFill>
                <a:latin typeface="Raleway Medium" pitchFamily="2" charset="0"/>
              </a:rPr>
              <a:t>separates proteins by molecular weight </a:t>
            </a:r>
          </a:p>
          <a:p>
            <a:pPr marL="1371600" lvl="2" indent="-457200">
              <a:buFont typeface="Arial" panose="020B0604020202020204" pitchFamily="34" charset="0"/>
              <a:buChar char="•"/>
            </a:pPr>
            <a:r>
              <a:rPr lang="en-US" sz="1600" dirty="0">
                <a:solidFill>
                  <a:schemeClr val="bg1"/>
                </a:solidFill>
                <a:latin typeface="Raleway Medium" pitchFamily="2" charset="0"/>
              </a:rPr>
              <a:t>Charge-to-mass ratio is equal due to SDS</a:t>
            </a:r>
          </a:p>
          <a:p>
            <a:pPr marL="914400" lvl="1" indent="-457200">
              <a:buFont typeface="+mj-lt"/>
              <a:buAutoNum type="alphaUcPeriod"/>
            </a:pPr>
            <a:r>
              <a:rPr lang="en-US" sz="1600" dirty="0">
                <a:solidFill>
                  <a:schemeClr val="bg1"/>
                </a:solidFill>
                <a:latin typeface="Raleway Medium" pitchFamily="2" charset="0"/>
              </a:rPr>
              <a:t>Proteins are </a:t>
            </a:r>
            <a:r>
              <a:rPr lang="en-US" sz="1600" dirty="0">
                <a:solidFill>
                  <a:srgbClr val="FFFF00"/>
                </a:solidFill>
                <a:latin typeface="Raleway Medium" pitchFamily="2" charset="0"/>
              </a:rPr>
              <a:t>separated into bands </a:t>
            </a:r>
            <a:r>
              <a:rPr lang="en-US" sz="1600" dirty="0">
                <a:solidFill>
                  <a:schemeClr val="bg1"/>
                </a:solidFill>
                <a:latin typeface="Raleway Medium" pitchFamily="2" charset="0"/>
              </a:rPr>
              <a:t>by molecular weights</a:t>
            </a:r>
          </a:p>
        </p:txBody>
      </p:sp>
      <p:sp>
        <p:nvSpPr>
          <p:cNvPr id="10" name="TextBox 9">
            <a:extLst>
              <a:ext uri="{FF2B5EF4-FFF2-40B4-BE49-F238E27FC236}">
                <a16:creationId xmlns:a16="http://schemas.microsoft.com/office/drawing/2014/main" id="{160E3ABF-8F44-4C07-9537-F13F07ED9FF7}"/>
              </a:ext>
            </a:extLst>
          </p:cNvPr>
          <p:cNvSpPr txBox="1"/>
          <p:nvPr/>
        </p:nvSpPr>
        <p:spPr>
          <a:xfrm>
            <a:off x="634639" y="135791"/>
            <a:ext cx="6575811" cy="3785652"/>
          </a:xfrm>
          <a:prstGeom prst="rect">
            <a:avLst/>
          </a:prstGeom>
          <a:solidFill>
            <a:srgbClr val="954ECA">
              <a:alpha val="65000"/>
            </a:srgbClr>
          </a:solidFill>
          <a:ln w="76200">
            <a:solidFill>
              <a:schemeClr val="bg1"/>
            </a:solidFill>
          </a:ln>
        </p:spPr>
        <p:txBody>
          <a:bodyPr wrap="square" rtlCol="0">
            <a:spAutoFit/>
          </a:bodyPr>
          <a:lstStyle/>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p:txBody>
      </p:sp>
      <p:pic>
        <p:nvPicPr>
          <p:cNvPr id="14" name="Picture 13" descr="Graphical user interface&#10;&#10;Description automatically generated">
            <a:extLst>
              <a:ext uri="{FF2B5EF4-FFF2-40B4-BE49-F238E27FC236}">
                <a16:creationId xmlns:a16="http://schemas.microsoft.com/office/drawing/2014/main" id="{A0F281C7-E4B2-4C5E-B03E-47F19F6AD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627" y="135961"/>
            <a:ext cx="6349834" cy="3785482"/>
          </a:xfrm>
          <a:prstGeom prst="rect">
            <a:avLst/>
          </a:prstGeom>
        </p:spPr>
      </p:pic>
      <p:cxnSp>
        <p:nvCxnSpPr>
          <p:cNvPr id="15" name="Straight Connector 14">
            <a:extLst>
              <a:ext uri="{FF2B5EF4-FFF2-40B4-BE49-F238E27FC236}">
                <a16:creationId xmlns:a16="http://schemas.microsoft.com/office/drawing/2014/main" id="{17830880-B0E7-4326-A23E-A1046A9B97BA}"/>
              </a:ext>
            </a:extLst>
          </p:cNvPr>
          <p:cNvCxnSpPr>
            <a:cxnSpLocks/>
          </p:cNvCxnSpPr>
          <p:nvPr/>
        </p:nvCxnSpPr>
        <p:spPr>
          <a:xfrm>
            <a:off x="7515695" y="2211977"/>
            <a:ext cx="1149144" cy="551455"/>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37DF4E5-B8CD-41C4-B5D6-C02CCAB3E50A}"/>
              </a:ext>
            </a:extLst>
          </p:cNvPr>
          <p:cNvCxnSpPr>
            <a:cxnSpLocks/>
          </p:cNvCxnSpPr>
          <p:nvPr/>
        </p:nvCxnSpPr>
        <p:spPr>
          <a:xfrm flipV="1">
            <a:off x="7707086" y="4506218"/>
            <a:ext cx="1237819" cy="771177"/>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067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39E29D-51E1-44F9-8C25-69C3F1B202D8}"/>
              </a:ext>
            </a:extLst>
          </p:cNvPr>
          <p:cNvGrpSpPr/>
          <p:nvPr/>
        </p:nvGrpSpPr>
        <p:grpSpPr>
          <a:xfrm>
            <a:off x="6189894" y="822476"/>
            <a:ext cx="5578324" cy="5578324"/>
            <a:chOff x="4699589" y="4243807"/>
            <a:chExt cx="2515184" cy="2515184"/>
          </a:xfrm>
        </p:grpSpPr>
        <p:grpSp>
          <p:nvGrpSpPr>
            <p:cNvPr id="3" name="Group 2">
              <a:extLst>
                <a:ext uri="{FF2B5EF4-FFF2-40B4-BE49-F238E27FC236}">
                  <a16:creationId xmlns:a16="http://schemas.microsoft.com/office/drawing/2014/main" id="{7CF113E1-EC21-4DA7-84BD-AB344D0CEAC1}"/>
                </a:ext>
              </a:extLst>
            </p:cNvPr>
            <p:cNvGrpSpPr/>
            <p:nvPr/>
          </p:nvGrpSpPr>
          <p:grpSpPr>
            <a:xfrm>
              <a:off x="4699589" y="4243807"/>
              <a:ext cx="2515184" cy="2515184"/>
              <a:chOff x="8481223" y="2802015"/>
              <a:chExt cx="1898970" cy="1898970"/>
            </a:xfrm>
          </p:grpSpPr>
          <p:sp>
            <p:nvSpPr>
              <p:cNvPr id="5" name="Oval 4">
                <a:extLst>
                  <a:ext uri="{FF2B5EF4-FFF2-40B4-BE49-F238E27FC236}">
                    <a16:creationId xmlns:a16="http://schemas.microsoft.com/office/drawing/2014/main" id="{E00B07B9-25F0-4E71-B69C-E19AC0799CF7}"/>
                  </a:ext>
                </a:extLst>
              </p:cNvPr>
              <p:cNvSpPr/>
              <p:nvPr/>
            </p:nvSpPr>
            <p:spPr>
              <a:xfrm>
                <a:off x="8481223" y="2802015"/>
                <a:ext cx="1898970" cy="1898970"/>
              </a:xfrm>
              <a:prstGeom prst="ellipse">
                <a:avLst/>
              </a:prstGeom>
              <a:solidFill>
                <a:srgbClr val="954ECA">
                  <a:alpha val="6470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DC28F3-A388-4A2C-B88F-72F80FAC9B91}"/>
                  </a:ext>
                </a:extLst>
              </p:cNvPr>
              <p:cNvSpPr txBox="1"/>
              <p:nvPr/>
            </p:nvSpPr>
            <p:spPr>
              <a:xfrm flipH="1">
                <a:off x="8542832" y="3289079"/>
                <a:ext cx="1775751" cy="366706"/>
              </a:xfrm>
              <a:prstGeom prst="rect">
                <a:avLst/>
              </a:prstGeom>
              <a:noFill/>
            </p:spPr>
            <p:txBody>
              <a:bodyPr wrap="square" rtlCol="0">
                <a:spAutoFit/>
              </a:bodyPr>
              <a:lstStyle/>
              <a:p>
                <a:pPr algn="ctr"/>
                <a:r>
                  <a:rPr lang="en-US" sz="3200" dirty="0">
                    <a:solidFill>
                      <a:schemeClr val="bg1"/>
                    </a:solidFill>
                    <a:latin typeface="Raleway Black" pitchFamily="2" charset="0"/>
                  </a:rPr>
                  <a:t>1D-Gel Electrophoresis</a:t>
                </a:r>
              </a:p>
              <a:p>
                <a:pPr algn="ctr"/>
                <a:r>
                  <a:rPr lang="en-US" sz="3200" dirty="0">
                    <a:solidFill>
                      <a:schemeClr val="bg1"/>
                    </a:solidFill>
                    <a:latin typeface="Raleway Black" pitchFamily="2" charset="0"/>
                  </a:rPr>
                  <a:t>Applications</a:t>
                </a:r>
                <a:endParaRPr lang="en-US" sz="2800" dirty="0">
                  <a:solidFill>
                    <a:schemeClr val="bg1"/>
                  </a:solidFill>
                  <a:latin typeface="Raleway Black" pitchFamily="2" charset="0"/>
                </a:endParaRPr>
              </a:p>
            </p:txBody>
          </p:sp>
        </p:grpSp>
        <p:pic>
          <p:nvPicPr>
            <p:cNvPr id="4" name="Picture 3" descr="Icon&#10;&#10;Description automatically generated">
              <a:extLst>
                <a:ext uri="{FF2B5EF4-FFF2-40B4-BE49-F238E27FC236}">
                  <a16:creationId xmlns:a16="http://schemas.microsoft.com/office/drawing/2014/main" id="{55A2A7BC-B39F-4ED1-B45B-581B97E88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21" y="5324368"/>
              <a:ext cx="1536036" cy="1242900"/>
            </a:xfrm>
            <a:prstGeom prst="rect">
              <a:avLst/>
            </a:prstGeom>
          </p:spPr>
        </p:pic>
      </p:grpSp>
      <p:pic>
        <p:nvPicPr>
          <p:cNvPr id="7" name="Picture 6" descr="Icon&#10;&#10;Description automatically generated">
            <a:extLst>
              <a:ext uri="{FF2B5EF4-FFF2-40B4-BE49-F238E27FC236}">
                <a16:creationId xmlns:a16="http://schemas.microsoft.com/office/drawing/2014/main" id="{C97CB8DD-794E-4923-9F73-2A75E99B4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263490" y="1010792"/>
            <a:ext cx="1431130" cy="1306574"/>
          </a:xfrm>
          <a:prstGeom prst="rect">
            <a:avLst/>
          </a:prstGeom>
        </p:spPr>
      </p:pic>
      <p:grpSp>
        <p:nvGrpSpPr>
          <p:cNvPr id="8" name="Group 7">
            <a:extLst>
              <a:ext uri="{FF2B5EF4-FFF2-40B4-BE49-F238E27FC236}">
                <a16:creationId xmlns:a16="http://schemas.microsoft.com/office/drawing/2014/main" id="{B51A55D5-214E-49D9-A3D2-2885ACC64157}"/>
              </a:ext>
            </a:extLst>
          </p:cNvPr>
          <p:cNvGrpSpPr/>
          <p:nvPr/>
        </p:nvGrpSpPr>
        <p:grpSpPr>
          <a:xfrm>
            <a:off x="3064995" y="211914"/>
            <a:ext cx="2959146" cy="2959146"/>
            <a:chOff x="8481224" y="2802015"/>
            <a:chExt cx="1898970" cy="1898970"/>
          </a:xfrm>
        </p:grpSpPr>
        <p:sp>
          <p:nvSpPr>
            <p:cNvPr id="9" name="Oval 8">
              <a:extLst>
                <a:ext uri="{FF2B5EF4-FFF2-40B4-BE49-F238E27FC236}">
                  <a16:creationId xmlns:a16="http://schemas.microsoft.com/office/drawing/2014/main" id="{7B268B54-11AB-4E82-BEBA-25732102F96F}"/>
                </a:ext>
              </a:extLst>
            </p:cNvPr>
            <p:cNvSpPr/>
            <p:nvPr/>
          </p:nvSpPr>
          <p:spPr>
            <a:xfrm>
              <a:off x="8481224" y="2802015"/>
              <a:ext cx="1898970" cy="1898970"/>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02AC75C-3F39-4F16-AA17-6104B2A71029}"/>
                </a:ext>
              </a:extLst>
            </p:cNvPr>
            <p:cNvSpPr txBox="1"/>
            <p:nvPr/>
          </p:nvSpPr>
          <p:spPr>
            <a:xfrm flipH="1">
              <a:off x="8581182" y="3078326"/>
              <a:ext cx="1699054" cy="454271"/>
            </a:xfrm>
            <a:prstGeom prst="rect">
              <a:avLst/>
            </a:prstGeom>
            <a:noFill/>
          </p:spPr>
          <p:txBody>
            <a:bodyPr wrap="square" rtlCol="0">
              <a:spAutoFit/>
            </a:bodyPr>
            <a:lstStyle/>
            <a:p>
              <a:pPr algn="ctr"/>
              <a:r>
                <a:rPr lang="en-US" sz="2000" spc="-150" dirty="0">
                  <a:solidFill>
                    <a:schemeClr val="bg1"/>
                  </a:solidFill>
                  <a:latin typeface="Raleway Medium" pitchFamily="2" charset="0"/>
                </a:rPr>
                <a:t>Immunoprecipitation Followed by 1D PAGE</a:t>
              </a:r>
            </a:p>
          </p:txBody>
        </p:sp>
      </p:grpSp>
      <p:grpSp>
        <p:nvGrpSpPr>
          <p:cNvPr id="11" name="Group 10">
            <a:extLst>
              <a:ext uri="{FF2B5EF4-FFF2-40B4-BE49-F238E27FC236}">
                <a16:creationId xmlns:a16="http://schemas.microsoft.com/office/drawing/2014/main" id="{D03C9E53-44A3-48B9-A032-12985CDA1E94}"/>
              </a:ext>
            </a:extLst>
          </p:cNvPr>
          <p:cNvGrpSpPr/>
          <p:nvPr/>
        </p:nvGrpSpPr>
        <p:grpSpPr>
          <a:xfrm>
            <a:off x="3042959" y="3743810"/>
            <a:ext cx="2959146" cy="2959146"/>
            <a:chOff x="8481223" y="2802015"/>
            <a:chExt cx="1898970" cy="1898970"/>
          </a:xfrm>
        </p:grpSpPr>
        <p:sp>
          <p:nvSpPr>
            <p:cNvPr id="12" name="Oval 11">
              <a:extLst>
                <a:ext uri="{FF2B5EF4-FFF2-40B4-BE49-F238E27FC236}">
                  <a16:creationId xmlns:a16="http://schemas.microsoft.com/office/drawing/2014/main" id="{C7E99126-14BE-42CF-8650-E01418ADC858}"/>
                </a:ext>
              </a:extLst>
            </p:cNvPr>
            <p:cNvSpPr/>
            <p:nvPr/>
          </p:nvSpPr>
          <p:spPr>
            <a:xfrm>
              <a:off x="8481223" y="2802015"/>
              <a:ext cx="1898970" cy="1898970"/>
            </a:xfrm>
            <a:prstGeom prst="ellipse">
              <a:avLst/>
            </a:prstGeom>
            <a:solidFill>
              <a:schemeClr val="accent6">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8A49C1-EBB1-4BC3-B07A-3266F6C81A48}"/>
                </a:ext>
              </a:extLst>
            </p:cNvPr>
            <p:cNvSpPr txBox="1"/>
            <p:nvPr/>
          </p:nvSpPr>
          <p:spPr>
            <a:xfrm flipH="1">
              <a:off x="8542832" y="3046365"/>
              <a:ext cx="1775751" cy="592528"/>
            </a:xfrm>
            <a:prstGeom prst="rect">
              <a:avLst/>
            </a:prstGeom>
            <a:noFill/>
          </p:spPr>
          <p:txBody>
            <a:bodyPr wrap="square" rtlCol="0">
              <a:spAutoFit/>
            </a:bodyPr>
            <a:lstStyle/>
            <a:p>
              <a:pPr algn="ctr"/>
              <a:r>
                <a:rPr lang="en-US" spc="-150" dirty="0">
                  <a:solidFill>
                    <a:schemeClr val="bg1"/>
                  </a:solidFill>
                  <a:latin typeface="Raleway Medium" pitchFamily="2" charset="0"/>
                </a:rPr>
                <a:t>1D Gel Electrophoresis Followed by Protein Identification</a:t>
              </a:r>
            </a:p>
          </p:txBody>
        </p:sp>
      </p:grpSp>
      <p:grpSp>
        <p:nvGrpSpPr>
          <p:cNvPr id="14" name="Group 13">
            <a:extLst>
              <a:ext uri="{FF2B5EF4-FFF2-40B4-BE49-F238E27FC236}">
                <a16:creationId xmlns:a16="http://schemas.microsoft.com/office/drawing/2014/main" id="{B1B55A82-3ABB-4438-A37A-CB03EDF7985C}"/>
              </a:ext>
            </a:extLst>
          </p:cNvPr>
          <p:cNvGrpSpPr/>
          <p:nvPr/>
        </p:nvGrpSpPr>
        <p:grpSpPr>
          <a:xfrm>
            <a:off x="140809" y="1949428"/>
            <a:ext cx="2959146" cy="2959146"/>
            <a:chOff x="8481224" y="2802015"/>
            <a:chExt cx="1898970" cy="1898970"/>
          </a:xfrm>
        </p:grpSpPr>
        <p:sp>
          <p:nvSpPr>
            <p:cNvPr id="15" name="Oval 14">
              <a:extLst>
                <a:ext uri="{FF2B5EF4-FFF2-40B4-BE49-F238E27FC236}">
                  <a16:creationId xmlns:a16="http://schemas.microsoft.com/office/drawing/2014/main" id="{14099722-325F-4943-BDF9-EC12BC47D604}"/>
                </a:ext>
              </a:extLst>
            </p:cNvPr>
            <p:cNvSpPr/>
            <p:nvPr/>
          </p:nvSpPr>
          <p:spPr>
            <a:xfrm>
              <a:off x="8481224" y="2802015"/>
              <a:ext cx="1898970" cy="1898970"/>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CF46F6E-75E5-48CD-920D-D19EBB257DA2}"/>
                </a:ext>
              </a:extLst>
            </p:cNvPr>
            <p:cNvSpPr txBox="1"/>
            <p:nvPr/>
          </p:nvSpPr>
          <p:spPr>
            <a:xfrm flipH="1">
              <a:off x="8542833" y="2961575"/>
              <a:ext cx="1775751" cy="612278"/>
            </a:xfrm>
            <a:prstGeom prst="rect">
              <a:avLst/>
            </a:prstGeom>
            <a:noFill/>
          </p:spPr>
          <p:txBody>
            <a:bodyPr wrap="square" rtlCol="0">
              <a:spAutoFit/>
            </a:bodyPr>
            <a:lstStyle/>
            <a:p>
              <a:pPr algn="ctr"/>
              <a:r>
                <a:rPr lang="en-US" sz="2800" spc="-150" dirty="0">
                  <a:solidFill>
                    <a:schemeClr val="bg1"/>
                  </a:solidFill>
                  <a:latin typeface="Raleway Medium" pitchFamily="2" charset="0"/>
                </a:rPr>
                <a:t>SDS-PAGE Immunoblot</a:t>
              </a:r>
            </a:p>
          </p:txBody>
        </p:sp>
      </p:grpSp>
      <p:cxnSp>
        <p:nvCxnSpPr>
          <p:cNvPr id="17" name="Straight Connector 16">
            <a:extLst>
              <a:ext uri="{FF2B5EF4-FFF2-40B4-BE49-F238E27FC236}">
                <a16:creationId xmlns:a16="http://schemas.microsoft.com/office/drawing/2014/main" id="{81A93900-D08B-4DD0-B781-39BC4C8BC253}"/>
              </a:ext>
            </a:extLst>
          </p:cNvPr>
          <p:cNvCxnSpPr>
            <a:cxnSpLocks/>
          </p:cNvCxnSpPr>
          <p:nvPr/>
        </p:nvCxnSpPr>
        <p:spPr>
          <a:xfrm flipV="1">
            <a:off x="6093884" y="4589417"/>
            <a:ext cx="276989" cy="93452"/>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C1A2834-75F7-4748-9A8C-3684BA51FE3F}"/>
              </a:ext>
            </a:extLst>
          </p:cNvPr>
          <p:cNvCxnSpPr>
            <a:cxnSpLocks/>
          </p:cNvCxnSpPr>
          <p:nvPr/>
        </p:nvCxnSpPr>
        <p:spPr>
          <a:xfrm>
            <a:off x="6093884" y="2432034"/>
            <a:ext cx="276989" cy="93452"/>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7173C4-B71B-4A64-B801-927E601A01C1}"/>
              </a:ext>
            </a:extLst>
          </p:cNvPr>
          <p:cNvCxnSpPr>
            <a:cxnSpLocks/>
          </p:cNvCxnSpPr>
          <p:nvPr/>
        </p:nvCxnSpPr>
        <p:spPr>
          <a:xfrm>
            <a:off x="3369993" y="3442815"/>
            <a:ext cx="2819901" cy="3835"/>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9" name="Picture 38" descr="Diagram&#10;&#10;Description automatically generated">
            <a:extLst>
              <a:ext uri="{FF2B5EF4-FFF2-40B4-BE49-F238E27FC236}">
                <a16:creationId xmlns:a16="http://schemas.microsoft.com/office/drawing/2014/main" id="{B069F396-DE9B-4287-B245-9C172FF0E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700" y="3154443"/>
            <a:ext cx="1439648" cy="1528426"/>
          </a:xfrm>
          <a:prstGeom prst="rect">
            <a:avLst/>
          </a:prstGeom>
        </p:spPr>
      </p:pic>
      <p:pic>
        <p:nvPicPr>
          <p:cNvPr id="43" name="Picture 42" descr="Graphical user interface&#10;&#10;Description automatically generated">
            <a:extLst>
              <a:ext uri="{FF2B5EF4-FFF2-40B4-BE49-F238E27FC236}">
                <a16:creationId xmlns:a16="http://schemas.microsoft.com/office/drawing/2014/main" id="{0811CF82-ACB4-4973-802D-198AB9EA12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611" y="1375629"/>
            <a:ext cx="1933840" cy="1416232"/>
          </a:xfrm>
          <a:prstGeom prst="rect">
            <a:avLst/>
          </a:prstGeom>
        </p:spPr>
      </p:pic>
      <p:pic>
        <p:nvPicPr>
          <p:cNvPr id="47" name="Picture 46" descr="Diagram&#10;&#10;Description automatically generated">
            <a:extLst>
              <a:ext uri="{FF2B5EF4-FFF2-40B4-BE49-F238E27FC236}">
                <a16:creationId xmlns:a16="http://schemas.microsoft.com/office/drawing/2014/main" id="{C2E23C50-58B6-4E31-B05B-B741DD636B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0379" y="5044824"/>
            <a:ext cx="1544304" cy="1355976"/>
          </a:xfrm>
          <a:prstGeom prst="rect">
            <a:avLst/>
          </a:prstGeom>
        </p:spPr>
      </p:pic>
    </p:spTree>
    <p:extLst>
      <p:ext uri="{BB962C8B-B14F-4D97-AF65-F5344CB8AC3E}">
        <p14:creationId xmlns:p14="http://schemas.microsoft.com/office/powerpoint/2010/main" val="1212793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9" name="Slide Zoom 58">
                <a:extLst>
                  <a:ext uri="{FF2B5EF4-FFF2-40B4-BE49-F238E27FC236}">
                    <a16:creationId xmlns:a16="http://schemas.microsoft.com/office/drawing/2014/main" id="{C89C2A52-A4EB-4B28-A745-31C34802C8ED}"/>
                  </a:ext>
                </a:extLst>
              </p:cNvPr>
              <p:cNvGraphicFramePr>
                <a:graphicFrameLocks noChangeAspect="1"/>
              </p:cNvGraphicFramePr>
              <p:nvPr>
                <p:extLst>
                  <p:ext uri="{D42A27DB-BD31-4B8C-83A1-F6EECF244321}">
                    <p14:modId xmlns:p14="http://schemas.microsoft.com/office/powerpoint/2010/main" val="1844781531"/>
                  </p:ext>
                </p:extLst>
              </p:nvPr>
            </p:nvGraphicFramePr>
            <p:xfrm>
              <a:off x="9354183" y="3776540"/>
              <a:ext cx="2851108" cy="2667802"/>
            </p:xfrm>
            <a:graphic>
              <a:graphicData uri="http://schemas.microsoft.com/office/powerpoint/2016/slidezoom">
                <pslz:sldZm>
                  <pslz:sldZmObj sldId="282" cId="3169997923">
                    <pslz:zmPr id="{A8837B48-02AC-463B-B9A9-56599D176169}"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851108" cy="2667802"/>
                        </a:xfrm>
                        <a:prstGeom prst="rect">
                          <a:avLst/>
                        </a:prstGeom>
                      </p166:spPr>
                    </pslz:zmPr>
                  </pslz:sldZmObj>
                </pslz:sldZm>
              </a:graphicData>
            </a:graphic>
          </p:graphicFrame>
        </mc:Choice>
        <mc:Fallback xmlns="">
          <p:pic>
            <p:nvPicPr>
              <p:cNvPr id="59" name="Slide Zoom 58">
                <a:hlinkClick r:id="rId4" action="ppaction://hlinksldjump"/>
                <a:extLst>
                  <a:ext uri="{FF2B5EF4-FFF2-40B4-BE49-F238E27FC236}">
                    <a16:creationId xmlns:a16="http://schemas.microsoft.com/office/drawing/2014/main" id="{C89C2A52-A4EB-4B28-A745-31C34802C8ED}"/>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9354183" y="3776540"/>
                <a:ext cx="2851108" cy="266780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7" name="Slide Zoom 56">
                <a:extLst>
                  <a:ext uri="{FF2B5EF4-FFF2-40B4-BE49-F238E27FC236}">
                    <a16:creationId xmlns:a16="http://schemas.microsoft.com/office/drawing/2014/main" id="{D3746F0D-D5EC-46F7-A37D-5ED36C8C95EE}"/>
                  </a:ext>
                </a:extLst>
              </p:cNvPr>
              <p:cNvGraphicFramePr>
                <a:graphicFrameLocks noChangeAspect="1"/>
              </p:cNvGraphicFramePr>
              <p:nvPr>
                <p:extLst>
                  <p:ext uri="{D42A27DB-BD31-4B8C-83A1-F6EECF244321}">
                    <p14:modId xmlns:p14="http://schemas.microsoft.com/office/powerpoint/2010/main" val="313249541"/>
                  </p:ext>
                </p:extLst>
              </p:nvPr>
            </p:nvGraphicFramePr>
            <p:xfrm>
              <a:off x="10002723" y="132327"/>
              <a:ext cx="1231552" cy="1228784"/>
            </p:xfrm>
            <a:graphic>
              <a:graphicData uri="http://schemas.microsoft.com/office/powerpoint/2016/slidezoom">
                <pslz:sldZm>
                  <pslz:sldZmObj sldId="281" cId="3959690643">
                    <pslz:zmPr id="{67415864-BA9D-4104-B566-41A05EBAD98F}"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231552" cy="1228784"/>
                        </a:xfrm>
                        <a:prstGeom prst="rect">
                          <a:avLst/>
                        </a:prstGeom>
                      </p166:spPr>
                    </pslz:zmPr>
                  </pslz:sldZmObj>
                </pslz:sldZm>
              </a:graphicData>
            </a:graphic>
          </p:graphicFrame>
        </mc:Choice>
        <mc:Fallback xmlns="">
          <p:pic>
            <p:nvPicPr>
              <p:cNvPr id="57" name="Slide Zoom 56">
                <a:hlinkClick r:id="rId7" action="ppaction://hlinksldjump"/>
                <a:extLst>
                  <a:ext uri="{FF2B5EF4-FFF2-40B4-BE49-F238E27FC236}">
                    <a16:creationId xmlns:a16="http://schemas.microsoft.com/office/drawing/2014/main" id="{D3746F0D-D5EC-46F7-A37D-5ED36C8C95EE}"/>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10002723" y="132327"/>
                <a:ext cx="1231552" cy="122878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5" name="Slide Zoom 54">
                <a:extLst>
                  <a:ext uri="{FF2B5EF4-FFF2-40B4-BE49-F238E27FC236}">
                    <a16:creationId xmlns:a16="http://schemas.microsoft.com/office/drawing/2014/main" id="{3C7C3E5A-2A7F-4418-8745-81CE9B3517E7}"/>
                  </a:ext>
                </a:extLst>
              </p:cNvPr>
              <p:cNvGraphicFramePr>
                <a:graphicFrameLocks noChangeAspect="1"/>
              </p:cNvGraphicFramePr>
              <p:nvPr>
                <p:extLst>
                  <p:ext uri="{D42A27DB-BD31-4B8C-83A1-F6EECF244321}">
                    <p14:modId xmlns:p14="http://schemas.microsoft.com/office/powerpoint/2010/main" val="3497413571"/>
                  </p:ext>
                </p:extLst>
              </p:nvPr>
            </p:nvGraphicFramePr>
            <p:xfrm>
              <a:off x="4856321" y="4238402"/>
              <a:ext cx="2543560" cy="2546280"/>
            </p:xfrm>
            <a:graphic>
              <a:graphicData uri="http://schemas.microsoft.com/office/powerpoint/2016/slidezoom">
                <pslz:sldZm>
                  <pslz:sldZmObj sldId="277" cId="2402754049">
                    <pslz:zmPr id="{BC1400C5-6253-449F-8B5C-4895F3BF60EE}"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543560" cy="2546280"/>
                        </a:xfrm>
                        <a:prstGeom prst="rect">
                          <a:avLst/>
                        </a:prstGeom>
                      </p166:spPr>
                    </pslz:zmPr>
                  </pslz:sldZmObj>
                </pslz:sldZm>
              </a:graphicData>
            </a:graphic>
          </p:graphicFrame>
        </mc:Choice>
        <mc:Fallback xmlns="">
          <p:pic>
            <p:nvPicPr>
              <p:cNvPr id="55" name="Slide Zoom 54">
                <a:hlinkClick r:id="rId10" action="ppaction://hlinksldjump"/>
                <a:extLst>
                  <a:ext uri="{FF2B5EF4-FFF2-40B4-BE49-F238E27FC236}">
                    <a16:creationId xmlns:a16="http://schemas.microsoft.com/office/drawing/2014/main" id="{3C7C3E5A-2A7F-4418-8745-81CE9B3517E7}"/>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856321" y="4238402"/>
                <a:ext cx="2543560" cy="2546280"/>
              </a:xfrm>
              <a:prstGeom prst="rect">
                <a:avLst/>
              </a:prstGeom>
            </p:spPr>
          </p:pic>
        </mc:Fallback>
      </mc:AlternateContent>
      <p:grpSp>
        <p:nvGrpSpPr>
          <p:cNvPr id="10" name="Group 9">
            <a:extLst>
              <a:ext uri="{FF2B5EF4-FFF2-40B4-BE49-F238E27FC236}">
                <a16:creationId xmlns:a16="http://schemas.microsoft.com/office/drawing/2014/main" id="{4290260D-A681-47B8-9922-9D1725DE4F0C}"/>
              </a:ext>
            </a:extLst>
          </p:cNvPr>
          <p:cNvGrpSpPr/>
          <p:nvPr/>
        </p:nvGrpSpPr>
        <p:grpSpPr>
          <a:xfrm>
            <a:off x="206843" y="1249681"/>
            <a:ext cx="4358642" cy="4358638"/>
            <a:chOff x="9256375" y="2022982"/>
            <a:chExt cx="2756264" cy="2756262"/>
          </a:xfrm>
        </p:grpSpPr>
        <p:grpSp>
          <p:nvGrpSpPr>
            <p:cNvPr id="11" name="Group 10">
              <a:extLst>
                <a:ext uri="{FF2B5EF4-FFF2-40B4-BE49-F238E27FC236}">
                  <a16:creationId xmlns:a16="http://schemas.microsoft.com/office/drawing/2014/main" id="{B0163F32-C6E9-4D37-9DFB-853DFD1D243A}"/>
                </a:ext>
              </a:extLst>
            </p:cNvPr>
            <p:cNvGrpSpPr/>
            <p:nvPr/>
          </p:nvGrpSpPr>
          <p:grpSpPr>
            <a:xfrm>
              <a:off x="9256375" y="2022982"/>
              <a:ext cx="2756264" cy="2756262"/>
              <a:chOff x="155882" y="992868"/>
              <a:chExt cx="4872266" cy="4872264"/>
            </a:xfrm>
          </p:grpSpPr>
          <p:sp>
            <p:nvSpPr>
              <p:cNvPr id="13" name="Oval 12">
                <a:extLst>
                  <a:ext uri="{FF2B5EF4-FFF2-40B4-BE49-F238E27FC236}">
                    <a16:creationId xmlns:a16="http://schemas.microsoft.com/office/drawing/2014/main" id="{40084D63-5696-4C8E-85F2-5F0842DD0946}"/>
                  </a:ext>
                </a:extLst>
              </p:cNvPr>
              <p:cNvSpPr/>
              <p:nvPr/>
            </p:nvSpPr>
            <p:spPr>
              <a:xfrm>
                <a:off x="155882" y="992868"/>
                <a:ext cx="4872266" cy="4872264"/>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C3B09BFD-5E69-4AB1-AF6F-FF96E8D3946D}"/>
                  </a:ext>
                </a:extLst>
              </p:cNvPr>
              <p:cNvSpPr txBox="1"/>
              <p:nvPr/>
            </p:nvSpPr>
            <p:spPr>
              <a:xfrm>
                <a:off x="155882" y="1978324"/>
                <a:ext cx="4872266" cy="1479394"/>
              </a:xfrm>
              <a:prstGeom prst="rect">
                <a:avLst/>
              </a:prstGeom>
              <a:noFill/>
            </p:spPr>
            <p:txBody>
              <a:bodyPr wrap="square" rtlCol="0">
                <a:spAutoFit/>
              </a:bodyPr>
              <a:lstStyle/>
              <a:p>
                <a:pPr algn="ctr"/>
                <a:r>
                  <a:rPr lang="en-US" sz="4000" dirty="0">
                    <a:solidFill>
                      <a:schemeClr val="bg1"/>
                    </a:solidFill>
                    <a:latin typeface="Raleway Black" pitchFamily="2" charset="0"/>
                  </a:rPr>
                  <a:t>2D-Gel Electrophoresis</a:t>
                </a:r>
              </a:p>
            </p:txBody>
          </p:sp>
        </p:grpSp>
        <p:pic>
          <p:nvPicPr>
            <p:cNvPr id="12" name="Picture 11" descr="Icon&#10;&#10;Description automatically generated">
              <a:extLst>
                <a:ext uri="{FF2B5EF4-FFF2-40B4-BE49-F238E27FC236}">
                  <a16:creationId xmlns:a16="http://schemas.microsoft.com/office/drawing/2014/main" id="{F0BB02A6-2EC8-4FFE-9962-C3078B39DD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10113146" y="3542650"/>
              <a:ext cx="1042722" cy="1026554"/>
            </a:xfrm>
            <a:prstGeom prst="rect">
              <a:avLst/>
            </a:prstGeom>
          </p:spPr>
        </p:pic>
      </p:grpSp>
      <p:sp>
        <p:nvSpPr>
          <p:cNvPr id="16" name="Oval 15">
            <a:extLst>
              <a:ext uri="{FF2B5EF4-FFF2-40B4-BE49-F238E27FC236}">
                <a16:creationId xmlns:a16="http://schemas.microsoft.com/office/drawing/2014/main" id="{54A5B1DF-A412-4D92-84BD-92CB22BF3D96}"/>
              </a:ext>
            </a:extLst>
          </p:cNvPr>
          <p:cNvSpPr/>
          <p:nvPr/>
        </p:nvSpPr>
        <p:spPr>
          <a:xfrm flipH="1">
            <a:off x="5199850" y="124700"/>
            <a:ext cx="4168508" cy="4168508"/>
          </a:xfrm>
          <a:prstGeom prst="ellipse">
            <a:avLst/>
          </a:prstGeom>
          <a:solidFill>
            <a:schemeClr val="accent2">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9376FBCF-68BC-4FDA-8CFE-89F87A127204}"/>
              </a:ext>
            </a:extLst>
          </p:cNvPr>
          <p:cNvCxnSpPr>
            <a:cxnSpLocks/>
          </p:cNvCxnSpPr>
          <p:nvPr/>
        </p:nvCxnSpPr>
        <p:spPr>
          <a:xfrm flipH="1">
            <a:off x="9232980" y="1086395"/>
            <a:ext cx="587346" cy="299074"/>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3E9C7F-FEBA-4668-805F-E5C93EB7594D}"/>
              </a:ext>
            </a:extLst>
          </p:cNvPr>
          <p:cNvCxnSpPr>
            <a:cxnSpLocks/>
          </p:cNvCxnSpPr>
          <p:nvPr/>
        </p:nvCxnSpPr>
        <p:spPr>
          <a:xfrm flipH="1">
            <a:off x="9345934" y="2439707"/>
            <a:ext cx="419764" cy="0"/>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073786-B478-4809-BDC5-EC55B1984DCE}"/>
              </a:ext>
            </a:extLst>
          </p:cNvPr>
          <p:cNvCxnSpPr>
            <a:cxnSpLocks/>
          </p:cNvCxnSpPr>
          <p:nvPr/>
        </p:nvCxnSpPr>
        <p:spPr>
          <a:xfrm flipH="1" flipV="1">
            <a:off x="8811730" y="3624135"/>
            <a:ext cx="692223" cy="505968"/>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CD9471C-7970-4380-8F9C-6D9BFAD8C9FA}"/>
              </a:ext>
            </a:extLst>
          </p:cNvPr>
          <p:cNvGrpSpPr/>
          <p:nvPr/>
        </p:nvGrpSpPr>
        <p:grpSpPr>
          <a:xfrm flipH="1">
            <a:off x="10004598" y="1482911"/>
            <a:ext cx="2105649" cy="2051172"/>
            <a:chOff x="9831706" y="996986"/>
            <a:chExt cx="2105649" cy="2051172"/>
          </a:xfrm>
        </p:grpSpPr>
        <p:sp>
          <p:nvSpPr>
            <p:cNvPr id="34" name="Oval 33">
              <a:extLst>
                <a:ext uri="{FF2B5EF4-FFF2-40B4-BE49-F238E27FC236}">
                  <a16:creationId xmlns:a16="http://schemas.microsoft.com/office/drawing/2014/main" id="{CEB4F7B6-5937-4285-96C4-3997449D93D2}"/>
                </a:ext>
              </a:extLst>
            </p:cNvPr>
            <p:cNvSpPr/>
            <p:nvPr/>
          </p:nvSpPr>
          <p:spPr>
            <a:xfrm>
              <a:off x="9858944" y="996986"/>
              <a:ext cx="2051172" cy="2051172"/>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B6911A0F-8591-4EAE-8FCA-5669D82FF688}"/>
                </a:ext>
              </a:extLst>
            </p:cNvPr>
            <p:cNvSpPr txBox="1"/>
            <p:nvPr/>
          </p:nvSpPr>
          <p:spPr>
            <a:xfrm flipH="1">
              <a:off x="9831706" y="1748245"/>
              <a:ext cx="2105649" cy="523220"/>
            </a:xfrm>
            <a:prstGeom prst="rect">
              <a:avLst/>
            </a:prstGeom>
            <a:noFill/>
          </p:spPr>
          <p:txBody>
            <a:bodyPr wrap="square" rtlCol="0">
              <a:spAutoFit/>
            </a:bodyPr>
            <a:lstStyle/>
            <a:p>
              <a:pPr algn="ctr"/>
              <a:r>
                <a:rPr lang="en-US" sz="2800" dirty="0">
                  <a:solidFill>
                    <a:schemeClr val="bg1"/>
                  </a:solidFill>
                  <a:latin typeface="Raleway Black" pitchFamily="2" charset="0"/>
                </a:rPr>
                <a:t>SDS-PAGE</a:t>
              </a:r>
            </a:p>
          </p:txBody>
        </p:sp>
      </p:grpSp>
      <p:cxnSp>
        <p:nvCxnSpPr>
          <p:cNvPr id="37" name="Straight Connector 36">
            <a:extLst>
              <a:ext uri="{FF2B5EF4-FFF2-40B4-BE49-F238E27FC236}">
                <a16:creationId xmlns:a16="http://schemas.microsoft.com/office/drawing/2014/main" id="{B1231C53-9FF2-4BD6-883D-B74F101E7D78}"/>
              </a:ext>
            </a:extLst>
          </p:cNvPr>
          <p:cNvCxnSpPr>
            <a:cxnSpLocks/>
          </p:cNvCxnSpPr>
          <p:nvPr/>
        </p:nvCxnSpPr>
        <p:spPr>
          <a:xfrm flipH="1" flipV="1">
            <a:off x="4158990" y="4620022"/>
            <a:ext cx="564790" cy="294592"/>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E10B26-F4B6-4A61-9FC3-8DF2C1E4318C}"/>
              </a:ext>
            </a:extLst>
          </p:cNvPr>
          <p:cNvCxnSpPr>
            <a:cxnSpLocks/>
          </p:cNvCxnSpPr>
          <p:nvPr/>
        </p:nvCxnSpPr>
        <p:spPr>
          <a:xfrm flipH="1">
            <a:off x="4532004" y="2717074"/>
            <a:ext cx="507645" cy="205576"/>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3251CBB8-B861-49F7-9ADC-636FA4469F27}"/>
              </a:ext>
            </a:extLst>
          </p:cNvPr>
          <p:cNvGrpSpPr/>
          <p:nvPr/>
        </p:nvGrpSpPr>
        <p:grpSpPr>
          <a:xfrm>
            <a:off x="4853396" y="647365"/>
            <a:ext cx="4861416" cy="3164264"/>
            <a:chOff x="3351779" y="595225"/>
            <a:chExt cx="4861416" cy="3164264"/>
          </a:xfrm>
        </p:grpSpPr>
        <p:pic>
          <p:nvPicPr>
            <p:cNvPr id="50" name="Picture 49" descr="A picture containing text, screenshot, sign&#10;&#10;Description automatically generated">
              <a:extLst>
                <a:ext uri="{FF2B5EF4-FFF2-40B4-BE49-F238E27FC236}">
                  <a16:creationId xmlns:a16="http://schemas.microsoft.com/office/drawing/2014/main" id="{1BD1F2BB-83DE-4C24-BFD8-982146E822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91610" y="689519"/>
              <a:ext cx="3600646" cy="2289252"/>
            </a:xfrm>
            <a:prstGeom prst="rect">
              <a:avLst/>
            </a:prstGeom>
          </p:spPr>
        </p:pic>
        <p:pic>
          <p:nvPicPr>
            <p:cNvPr id="26" name="Picture 25" descr="A picture containing text, computer, computer, monitor&#10;&#10;Description automatically generated">
              <a:extLst>
                <a:ext uri="{FF2B5EF4-FFF2-40B4-BE49-F238E27FC236}">
                  <a16:creationId xmlns:a16="http://schemas.microsoft.com/office/drawing/2014/main" id="{DECCFACB-5888-4D8E-BF13-5940E2638B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3351779" y="595225"/>
              <a:ext cx="4861416" cy="3164264"/>
            </a:xfrm>
            <a:prstGeom prst="rect">
              <a:avLst/>
            </a:prstGeom>
          </p:spPr>
        </p:pic>
      </p:grpSp>
      <p:sp>
        <p:nvSpPr>
          <p:cNvPr id="52" name="TextBox 51">
            <a:extLst>
              <a:ext uri="{FF2B5EF4-FFF2-40B4-BE49-F238E27FC236}">
                <a16:creationId xmlns:a16="http://schemas.microsoft.com/office/drawing/2014/main" id="{3F0DB4CD-049B-4F9E-B89A-F5BDCF1FF595}"/>
              </a:ext>
            </a:extLst>
          </p:cNvPr>
          <p:cNvSpPr txBox="1"/>
          <p:nvPr/>
        </p:nvSpPr>
        <p:spPr>
          <a:xfrm flipH="1">
            <a:off x="6864616" y="3806621"/>
            <a:ext cx="878952" cy="276999"/>
          </a:xfrm>
          <a:prstGeom prst="rect">
            <a:avLst/>
          </a:prstGeom>
          <a:noFill/>
        </p:spPr>
        <p:txBody>
          <a:bodyPr wrap="square" rtlCol="0">
            <a:spAutoFit/>
          </a:bodyPr>
          <a:lstStyle/>
          <a:p>
            <a:pPr algn="ctr"/>
            <a:r>
              <a:rPr lang="en-US" spc="-150" baseline="30000" dirty="0">
                <a:solidFill>
                  <a:schemeClr val="bg1"/>
                </a:solidFill>
                <a:latin typeface="Raleway Medium" pitchFamily="2" charset="0"/>
              </a:rPr>
              <a:t>[ 4 ]</a:t>
            </a:r>
          </a:p>
        </p:txBody>
      </p:sp>
    </p:spTree>
    <p:extLst>
      <p:ext uri="{BB962C8B-B14F-4D97-AF65-F5344CB8AC3E}">
        <p14:creationId xmlns:p14="http://schemas.microsoft.com/office/powerpoint/2010/main" val="255037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D06DFFF-C6E8-4C65-BF2B-42451C81461F}"/>
              </a:ext>
            </a:extLst>
          </p:cNvPr>
          <p:cNvCxnSpPr>
            <a:cxnSpLocks/>
          </p:cNvCxnSpPr>
          <p:nvPr/>
        </p:nvCxnSpPr>
        <p:spPr>
          <a:xfrm flipH="1" flipV="1">
            <a:off x="2819336" y="4753488"/>
            <a:ext cx="397708" cy="535325"/>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820FF2-6A6E-4692-9EE1-D3EF097440A9}"/>
              </a:ext>
            </a:extLst>
          </p:cNvPr>
          <p:cNvCxnSpPr>
            <a:cxnSpLocks/>
          </p:cNvCxnSpPr>
          <p:nvPr/>
        </p:nvCxnSpPr>
        <p:spPr>
          <a:xfrm flipH="1">
            <a:off x="3275673" y="2333897"/>
            <a:ext cx="470686" cy="269966"/>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CC5F7747-82C3-4EDD-9519-1C42FCB52141}"/>
              </a:ext>
            </a:extLst>
          </p:cNvPr>
          <p:cNvGrpSpPr/>
          <p:nvPr/>
        </p:nvGrpSpPr>
        <p:grpSpPr>
          <a:xfrm>
            <a:off x="86734" y="1751308"/>
            <a:ext cx="3403382" cy="3355384"/>
            <a:chOff x="-50903" y="1698960"/>
            <a:chExt cx="3744453" cy="3691646"/>
          </a:xfrm>
        </p:grpSpPr>
        <p:grpSp>
          <p:nvGrpSpPr>
            <p:cNvPr id="5" name="Group 4">
              <a:extLst>
                <a:ext uri="{FF2B5EF4-FFF2-40B4-BE49-F238E27FC236}">
                  <a16:creationId xmlns:a16="http://schemas.microsoft.com/office/drawing/2014/main" id="{C3D139A3-4E81-4E9F-978C-6F70D8D5BA31}"/>
                </a:ext>
              </a:extLst>
            </p:cNvPr>
            <p:cNvGrpSpPr/>
            <p:nvPr/>
          </p:nvGrpSpPr>
          <p:grpSpPr>
            <a:xfrm flipH="1">
              <a:off x="-50903" y="1698960"/>
              <a:ext cx="3744453" cy="3691646"/>
              <a:chOff x="7175126" y="-757125"/>
              <a:chExt cx="3229867" cy="3184316"/>
            </a:xfrm>
          </p:grpSpPr>
          <p:sp>
            <p:nvSpPr>
              <p:cNvPr id="6" name="Oval 5">
                <a:extLst>
                  <a:ext uri="{FF2B5EF4-FFF2-40B4-BE49-F238E27FC236}">
                    <a16:creationId xmlns:a16="http://schemas.microsoft.com/office/drawing/2014/main" id="{F7FFB45C-68AB-4305-868C-CF328CDC66D6}"/>
                  </a:ext>
                </a:extLst>
              </p:cNvPr>
              <p:cNvSpPr/>
              <p:nvPr/>
            </p:nvSpPr>
            <p:spPr>
              <a:xfrm>
                <a:off x="7175126" y="-757125"/>
                <a:ext cx="3184316" cy="3184316"/>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0C6056-504D-4701-A8AA-BE094E86DED0}"/>
                  </a:ext>
                </a:extLst>
              </p:cNvPr>
              <p:cNvSpPr txBox="1"/>
              <p:nvPr/>
            </p:nvSpPr>
            <p:spPr>
              <a:xfrm flipH="1">
                <a:off x="7226089" y="-459498"/>
                <a:ext cx="3178904" cy="1194660"/>
              </a:xfrm>
              <a:prstGeom prst="rect">
                <a:avLst/>
              </a:prstGeom>
              <a:noFill/>
            </p:spPr>
            <p:txBody>
              <a:bodyPr wrap="square" rtlCol="0">
                <a:spAutoFit/>
              </a:bodyPr>
              <a:lstStyle/>
              <a:p>
                <a:pPr algn="ctr"/>
                <a:r>
                  <a:rPr lang="en-US" sz="2800" dirty="0">
                    <a:solidFill>
                      <a:schemeClr val="bg1"/>
                    </a:solidFill>
                    <a:latin typeface="Raleway Black" pitchFamily="2" charset="0"/>
                  </a:rPr>
                  <a:t>IEF:</a:t>
                </a:r>
              </a:p>
              <a:p>
                <a:pPr algn="ctr"/>
                <a:r>
                  <a:rPr lang="en-US" sz="2800" dirty="0">
                    <a:solidFill>
                      <a:schemeClr val="bg1"/>
                    </a:solidFill>
                    <a:latin typeface="Raleway Black" pitchFamily="2" charset="0"/>
                  </a:rPr>
                  <a:t>Isoelectric Focusing </a:t>
                </a:r>
                <a:endParaRPr lang="en-US" sz="2400" dirty="0">
                  <a:solidFill>
                    <a:schemeClr val="bg1"/>
                  </a:solidFill>
                  <a:latin typeface="Raleway Black" pitchFamily="2" charset="0"/>
                </a:endParaRPr>
              </a:p>
            </p:txBody>
          </p:sp>
        </p:grpSp>
        <p:pic>
          <p:nvPicPr>
            <p:cNvPr id="21" name="Picture 20" descr="Graphical user interface, text, application&#10;&#10;Description automatically generated with medium confidence">
              <a:extLst>
                <a:ext uri="{FF2B5EF4-FFF2-40B4-BE49-F238E27FC236}">
                  <a16:creationId xmlns:a16="http://schemas.microsoft.com/office/drawing/2014/main" id="{D46DF9B2-A3F9-4637-89D3-777D26B76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36" y="3291022"/>
              <a:ext cx="2929982" cy="1585196"/>
            </a:xfrm>
            <a:prstGeom prst="rect">
              <a:avLst/>
            </a:prstGeom>
          </p:spPr>
        </p:pic>
      </p:grpSp>
      <p:sp>
        <p:nvSpPr>
          <p:cNvPr id="31" name="TextBox 30">
            <a:extLst>
              <a:ext uri="{FF2B5EF4-FFF2-40B4-BE49-F238E27FC236}">
                <a16:creationId xmlns:a16="http://schemas.microsoft.com/office/drawing/2014/main" id="{C46CA9C1-8416-402D-8D9B-AC6F5B521DD9}"/>
              </a:ext>
            </a:extLst>
          </p:cNvPr>
          <p:cNvSpPr txBox="1"/>
          <p:nvPr/>
        </p:nvSpPr>
        <p:spPr>
          <a:xfrm>
            <a:off x="8596022" y="690310"/>
            <a:ext cx="3398251" cy="5693866"/>
          </a:xfrm>
          <a:prstGeom prst="rect">
            <a:avLst/>
          </a:prstGeom>
          <a:solidFill>
            <a:schemeClr val="accent2">
              <a:alpha val="65000"/>
            </a:schemeClr>
          </a:solidFill>
          <a:ln w="76200">
            <a:solidFill>
              <a:schemeClr val="bg1"/>
            </a:solidFill>
          </a:ln>
        </p:spPr>
        <p:txBody>
          <a:bodyPr wrap="square" rtlCol="0">
            <a:spAutoFit/>
          </a:bodyPr>
          <a:lstStyle/>
          <a:p>
            <a:pPr marL="342900" indent="-342900">
              <a:buFont typeface="Arial" panose="020B0604020202020204" pitchFamily="34" charset="0"/>
              <a:buChar char="•"/>
            </a:pPr>
            <a:r>
              <a:rPr lang="en-US" sz="2800" dirty="0">
                <a:solidFill>
                  <a:schemeClr val="bg1"/>
                </a:solidFill>
                <a:latin typeface="Raleway Black" pitchFamily="2" charset="0"/>
              </a:rPr>
              <a:t>IEF Process</a:t>
            </a:r>
          </a:p>
          <a:p>
            <a:pPr marL="342900" indent="-342900">
              <a:buFont typeface="Arial" panose="020B0604020202020204" pitchFamily="34" charset="0"/>
              <a:buChar char="•"/>
            </a:pPr>
            <a:r>
              <a:rPr lang="en-US" sz="1600" dirty="0">
                <a:solidFill>
                  <a:srgbClr val="FFFF00"/>
                </a:solidFill>
                <a:latin typeface="Raleway Medium" pitchFamily="2" charset="0"/>
              </a:rPr>
              <a:t>pH gradient </a:t>
            </a:r>
            <a:r>
              <a:rPr lang="en-US" sz="1600" dirty="0">
                <a:solidFill>
                  <a:schemeClr val="bg1"/>
                </a:solidFill>
                <a:latin typeface="Raleway Medium" pitchFamily="2" charset="0"/>
              </a:rPr>
              <a:t>by ampholyte molecules in an </a:t>
            </a:r>
            <a:r>
              <a:rPr lang="en-US" sz="1600" dirty="0">
                <a:solidFill>
                  <a:srgbClr val="FFFF00"/>
                </a:solidFill>
                <a:latin typeface="Raleway Medium" pitchFamily="2" charset="0"/>
              </a:rPr>
              <a:t>electric field</a:t>
            </a:r>
          </a:p>
          <a:p>
            <a:pPr marL="342900" indent="-342900">
              <a:buFont typeface="Arial" panose="020B0604020202020204" pitchFamily="34" charset="0"/>
              <a:buChar char="•"/>
            </a:pPr>
            <a:r>
              <a:rPr lang="en-US" sz="1600" dirty="0">
                <a:solidFill>
                  <a:schemeClr val="bg1"/>
                </a:solidFill>
                <a:latin typeface="Raleway Medium" pitchFamily="2" charset="0"/>
              </a:rPr>
              <a:t>Gradient increases from </a:t>
            </a:r>
            <a:r>
              <a:rPr lang="en-US" sz="1600" dirty="0">
                <a:solidFill>
                  <a:srgbClr val="FFFF00"/>
                </a:solidFill>
                <a:latin typeface="Raleway Medium" pitchFamily="2" charset="0"/>
              </a:rPr>
              <a:t>acidic</a:t>
            </a:r>
            <a:r>
              <a:rPr lang="en-US" sz="1600" dirty="0">
                <a:solidFill>
                  <a:schemeClr val="bg1"/>
                </a:solidFill>
                <a:latin typeface="Raleway Medium" pitchFamily="2" charset="0"/>
              </a:rPr>
              <a:t> (pH 3) at the </a:t>
            </a:r>
            <a:r>
              <a:rPr lang="en-US" sz="1600" dirty="0">
                <a:solidFill>
                  <a:srgbClr val="FFFF00"/>
                </a:solidFill>
                <a:latin typeface="Raleway Medium" pitchFamily="2" charset="0"/>
              </a:rPr>
              <a:t>anode</a:t>
            </a:r>
            <a:r>
              <a:rPr lang="en-US" sz="1600" dirty="0">
                <a:solidFill>
                  <a:schemeClr val="bg1"/>
                </a:solidFill>
                <a:latin typeface="Raleway Medium" pitchFamily="2" charset="0"/>
              </a:rPr>
              <a:t> to </a:t>
            </a:r>
            <a:r>
              <a:rPr lang="en-US" sz="1600" dirty="0">
                <a:solidFill>
                  <a:srgbClr val="FFFF00"/>
                </a:solidFill>
                <a:latin typeface="Raleway Medium" pitchFamily="2" charset="0"/>
              </a:rPr>
              <a:t>basic</a:t>
            </a:r>
            <a:r>
              <a:rPr lang="en-US" sz="1600" dirty="0">
                <a:solidFill>
                  <a:schemeClr val="bg1"/>
                </a:solidFill>
                <a:latin typeface="Raleway Medium" pitchFamily="2" charset="0"/>
              </a:rPr>
              <a:t> (pH ~ 9 to 10) at the </a:t>
            </a:r>
            <a:r>
              <a:rPr lang="en-US" sz="1600" dirty="0">
                <a:solidFill>
                  <a:srgbClr val="FFFF00"/>
                </a:solidFill>
                <a:latin typeface="Raleway Medium" pitchFamily="2" charset="0"/>
              </a:rPr>
              <a:t>cathode</a:t>
            </a:r>
          </a:p>
          <a:p>
            <a:pPr marL="342900" indent="-342900">
              <a:buFont typeface="Arial" panose="020B0604020202020204" pitchFamily="34" charset="0"/>
              <a:buChar char="•"/>
            </a:pPr>
            <a:r>
              <a:rPr lang="en-US" sz="1600" dirty="0">
                <a:solidFill>
                  <a:srgbClr val="FFFF00"/>
                </a:solidFill>
                <a:latin typeface="Raleway Medium" pitchFamily="2" charset="0"/>
              </a:rPr>
              <a:t>Positively Charged Proteins move toward cathode (-)</a:t>
            </a:r>
          </a:p>
          <a:p>
            <a:pPr marL="800100" lvl="1" indent="-342900">
              <a:buFont typeface="Arial" panose="020B0604020202020204" pitchFamily="34" charset="0"/>
              <a:buChar char="•"/>
            </a:pPr>
            <a:r>
              <a:rPr lang="en-US" sz="1600" dirty="0">
                <a:solidFill>
                  <a:schemeClr val="bg1"/>
                </a:solidFill>
                <a:latin typeface="Raleway Medium" pitchFamily="2" charset="0"/>
              </a:rPr>
              <a:t>loses protons, becomes less positively charged</a:t>
            </a:r>
          </a:p>
          <a:p>
            <a:pPr marL="342900" indent="-342900">
              <a:buFont typeface="Arial" panose="020B0604020202020204" pitchFamily="34" charset="0"/>
              <a:buChar char="•"/>
            </a:pPr>
            <a:r>
              <a:rPr lang="en-US" sz="1600" dirty="0">
                <a:solidFill>
                  <a:srgbClr val="FFFF00"/>
                </a:solidFill>
                <a:latin typeface="Raleway Medium" pitchFamily="2" charset="0"/>
              </a:rPr>
              <a:t>Negatively charged Proteins move toward  anode (+)</a:t>
            </a:r>
          </a:p>
          <a:p>
            <a:pPr marL="800100" lvl="1" indent="-342900">
              <a:buFont typeface="Arial" panose="020B0604020202020204" pitchFamily="34" charset="0"/>
              <a:buChar char="•"/>
            </a:pPr>
            <a:r>
              <a:rPr lang="en-US" sz="1600" dirty="0">
                <a:solidFill>
                  <a:schemeClr val="bg1"/>
                </a:solidFill>
                <a:latin typeface="Raleway Medium" pitchFamily="2" charset="0"/>
              </a:rPr>
              <a:t>Gains protons, becomes more positively charged</a:t>
            </a:r>
          </a:p>
          <a:p>
            <a:pPr marL="342900" indent="-342900">
              <a:buFont typeface="Arial" panose="020B0604020202020204" pitchFamily="34" charset="0"/>
              <a:buChar char="•"/>
            </a:pPr>
            <a:r>
              <a:rPr lang="en-US" sz="1600" dirty="0">
                <a:solidFill>
                  <a:schemeClr val="bg1"/>
                </a:solidFill>
                <a:latin typeface="Raleway Medium" pitchFamily="2" charset="0"/>
              </a:rPr>
              <a:t>Protein cease to move at pI.</a:t>
            </a:r>
          </a:p>
          <a:p>
            <a:pPr marL="800100" lvl="1" indent="-342900">
              <a:buFont typeface="Arial" panose="020B0604020202020204" pitchFamily="34" charset="0"/>
              <a:buChar char="•"/>
            </a:pPr>
            <a:r>
              <a:rPr lang="en-US" sz="1600" dirty="0">
                <a:solidFill>
                  <a:srgbClr val="FFFF00"/>
                </a:solidFill>
                <a:latin typeface="Raleway Medium" pitchFamily="2" charset="0"/>
              </a:rPr>
              <a:t>pI </a:t>
            </a:r>
            <a:r>
              <a:rPr lang="en-US" sz="1600" dirty="0">
                <a:solidFill>
                  <a:schemeClr val="bg1"/>
                </a:solidFill>
                <a:latin typeface="Raleway Medium" pitchFamily="2" charset="0"/>
              </a:rPr>
              <a:t>is the </a:t>
            </a:r>
            <a:r>
              <a:rPr lang="en-US" sz="1600" dirty="0">
                <a:solidFill>
                  <a:srgbClr val="FFFF00"/>
                </a:solidFill>
                <a:latin typeface="Raleway Medium" pitchFamily="2" charset="0"/>
              </a:rPr>
              <a:t>isoelectric point</a:t>
            </a:r>
          </a:p>
          <a:p>
            <a:pPr marL="800100" lvl="1" indent="-342900">
              <a:buFont typeface="Arial" panose="020B0604020202020204" pitchFamily="34" charset="0"/>
              <a:buChar char="•"/>
            </a:pPr>
            <a:r>
              <a:rPr lang="en-US" sz="1600" dirty="0">
                <a:solidFill>
                  <a:srgbClr val="FFFF00"/>
                </a:solidFill>
                <a:latin typeface="Raleway Medium" pitchFamily="2" charset="0"/>
              </a:rPr>
              <a:t>pI </a:t>
            </a:r>
            <a:r>
              <a:rPr lang="en-US" sz="1600" dirty="0">
                <a:solidFill>
                  <a:schemeClr val="bg1"/>
                </a:solidFill>
                <a:latin typeface="Raleway Medium" pitchFamily="2" charset="0"/>
              </a:rPr>
              <a:t>is the </a:t>
            </a:r>
            <a:r>
              <a:rPr lang="en-US" sz="1600" dirty="0">
                <a:solidFill>
                  <a:srgbClr val="FFFF00"/>
                </a:solidFill>
                <a:latin typeface="Raleway Medium" pitchFamily="2" charset="0"/>
              </a:rPr>
              <a:t>pH of a solution where net charge of a protein is zero.</a:t>
            </a:r>
          </a:p>
          <a:p>
            <a:pPr marL="342900" indent="-342900">
              <a:buFont typeface="Arial" panose="020B0604020202020204" pitchFamily="34" charset="0"/>
              <a:buChar char="•"/>
            </a:pPr>
            <a:r>
              <a:rPr lang="en-US" sz="1600" dirty="0">
                <a:solidFill>
                  <a:srgbClr val="FFFF00"/>
                </a:solidFill>
                <a:latin typeface="Raleway Medium" pitchFamily="2" charset="0"/>
              </a:rPr>
              <a:t>Process sorts proteins by charge</a:t>
            </a:r>
          </a:p>
        </p:txBody>
      </p:sp>
      <p:sp>
        <p:nvSpPr>
          <p:cNvPr id="9" name="Oval 8">
            <a:extLst>
              <a:ext uri="{FF2B5EF4-FFF2-40B4-BE49-F238E27FC236}">
                <a16:creationId xmlns:a16="http://schemas.microsoft.com/office/drawing/2014/main" id="{C6ACD006-0939-40CB-968D-5C6E1390E4F4}"/>
              </a:ext>
            </a:extLst>
          </p:cNvPr>
          <p:cNvSpPr/>
          <p:nvPr/>
        </p:nvSpPr>
        <p:spPr>
          <a:xfrm flipH="1">
            <a:off x="4046682" y="128022"/>
            <a:ext cx="4168508" cy="4168508"/>
          </a:xfrm>
          <a:prstGeom prst="ellipse">
            <a:avLst/>
          </a:prstGeom>
          <a:solidFill>
            <a:schemeClr val="accent2">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C0CAB515-EF73-4129-ABE4-0F7D31DC3DD8}"/>
              </a:ext>
            </a:extLst>
          </p:cNvPr>
          <p:cNvGrpSpPr/>
          <p:nvPr/>
        </p:nvGrpSpPr>
        <p:grpSpPr>
          <a:xfrm>
            <a:off x="3709487" y="690310"/>
            <a:ext cx="4841122" cy="3151056"/>
            <a:chOff x="3973934" y="2421556"/>
            <a:chExt cx="5293691" cy="3445629"/>
          </a:xfrm>
        </p:grpSpPr>
        <p:pic>
          <p:nvPicPr>
            <p:cNvPr id="23" name="Picture 22" descr="Chart, scatter chart&#10;&#10;Description automatically generated">
              <a:extLst>
                <a:ext uri="{FF2B5EF4-FFF2-40B4-BE49-F238E27FC236}">
                  <a16:creationId xmlns:a16="http://schemas.microsoft.com/office/drawing/2014/main" id="{99651154-EB50-454C-B2AD-109D71BFE0C9}"/>
                </a:ext>
              </a:extLst>
            </p:cNvPr>
            <p:cNvPicPr>
              <a:picLocks noChangeAspect="1"/>
            </p:cNvPicPr>
            <p:nvPr/>
          </p:nvPicPr>
          <p:blipFill rotWithShape="1">
            <a:blip r:embed="rId4">
              <a:extLst>
                <a:ext uri="{28A0092B-C50C-407E-A947-70E740481C1C}">
                  <a14:useLocalDpi xmlns:a14="http://schemas.microsoft.com/office/drawing/2010/main" val="0"/>
                </a:ext>
              </a:extLst>
            </a:blip>
            <a:srcRect r="8766"/>
            <a:stretch/>
          </p:blipFill>
          <p:spPr>
            <a:xfrm>
              <a:off x="4702630" y="2530614"/>
              <a:ext cx="3836301" cy="2512546"/>
            </a:xfrm>
            <a:prstGeom prst="rect">
              <a:avLst/>
            </a:prstGeom>
          </p:spPr>
        </p:pic>
        <p:pic>
          <p:nvPicPr>
            <p:cNvPr id="19" name="Picture 18" descr="A picture containing text, computer, computer, monitor&#10;&#10;Description automatically generated">
              <a:extLst>
                <a:ext uri="{FF2B5EF4-FFF2-40B4-BE49-F238E27FC236}">
                  <a16:creationId xmlns:a16="http://schemas.microsoft.com/office/drawing/2014/main" id="{D533822E-C7AF-4684-B457-5546B5E931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73934" y="2421556"/>
              <a:ext cx="5293691" cy="3445629"/>
            </a:xfrm>
            <a:prstGeom prst="rect">
              <a:avLst/>
            </a:prstGeom>
          </p:spPr>
        </p:pic>
      </p:grpSp>
      <p:cxnSp>
        <p:nvCxnSpPr>
          <p:cNvPr id="35" name="Straight Connector 34">
            <a:extLst>
              <a:ext uri="{FF2B5EF4-FFF2-40B4-BE49-F238E27FC236}">
                <a16:creationId xmlns:a16="http://schemas.microsoft.com/office/drawing/2014/main" id="{223588EE-48C2-4714-B995-73908896693C}"/>
              </a:ext>
            </a:extLst>
          </p:cNvPr>
          <p:cNvCxnSpPr>
            <a:cxnSpLocks/>
          </p:cNvCxnSpPr>
          <p:nvPr/>
        </p:nvCxnSpPr>
        <p:spPr>
          <a:xfrm flipH="1">
            <a:off x="8197420" y="1978221"/>
            <a:ext cx="370902" cy="1"/>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4865903-3B37-40D0-8E0B-5BB1C1649F82}"/>
              </a:ext>
            </a:extLst>
          </p:cNvPr>
          <p:cNvSpPr txBox="1"/>
          <p:nvPr/>
        </p:nvSpPr>
        <p:spPr>
          <a:xfrm flipH="1">
            <a:off x="5691460" y="3873157"/>
            <a:ext cx="878952" cy="276999"/>
          </a:xfrm>
          <a:prstGeom prst="rect">
            <a:avLst/>
          </a:prstGeom>
          <a:noFill/>
        </p:spPr>
        <p:txBody>
          <a:bodyPr wrap="square" rtlCol="0">
            <a:spAutoFit/>
          </a:bodyPr>
          <a:lstStyle/>
          <a:p>
            <a:pPr algn="ctr"/>
            <a:r>
              <a:rPr lang="en-US" spc="-150" baseline="30000" dirty="0">
                <a:solidFill>
                  <a:schemeClr val="bg1"/>
                </a:solidFill>
                <a:latin typeface="Raleway Medium" pitchFamily="2" charset="0"/>
              </a:rPr>
              <a:t>[ 5 ]</a:t>
            </a:r>
          </a:p>
        </p:txBody>
      </p:sp>
      <p:grpSp>
        <p:nvGrpSpPr>
          <p:cNvPr id="40" name="Group 39">
            <a:extLst>
              <a:ext uri="{FF2B5EF4-FFF2-40B4-BE49-F238E27FC236}">
                <a16:creationId xmlns:a16="http://schemas.microsoft.com/office/drawing/2014/main" id="{C0CB8C4A-0F60-4774-A3A1-9F4822661133}"/>
              </a:ext>
            </a:extLst>
          </p:cNvPr>
          <p:cNvGrpSpPr/>
          <p:nvPr/>
        </p:nvGrpSpPr>
        <p:grpSpPr>
          <a:xfrm>
            <a:off x="3436415" y="4753487"/>
            <a:ext cx="4923050" cy="1307942"/>
            <a:chOff x="937818" y="2342845"/>
            <a:chExt cx="6575811" cy="1569660"/>
          </a:xfrm>
        </p:grpSpPr>
        <p:sp>
          <p:nvSpPr>
            <p:cNvPr id="39" name="TextBox 38">
              <a:extLst>
                <a:ext uri="{FF2B5EF4-FFF2-40B4-BE49-F238E27FC236}">
                  <a16:creationId xmlns:a16="http://schemas.microsoft.com/office/drawing/2014/main" id="{EEF43382-BA53-441E-BE97-4FCAAF42C90F}"/>
                </a:ext>
              </a:extLst>
            </p:cNvPr>
            <p:cNvSpPr txBox="1"/>
            <p:nvPr/>
          </p:nvSpPr>
          <p:spPr>
            <a:xfrm>
              <a:off x="937818" y="2342845"/>
              <a:ext cx="6575811" cy="1569660"/>
            </a:xfrm>
            <a:prstGeom prst="rect">
              <a:avLst/>
            </a:prstGeom>
            <a:solidFill>
              <a:srgbClr val="954ECA">
                <a:alpha val="65000"/>
              </a:srgbClr>
            </a:solidFill>
            <a:ln w="76200">
              <a:solidFill>
                <a:schemeClr val="bg1"/>
              </a:solidFill>
            </a:ln>
          </p:spPr>
          <p:txBody>
            <a:bodyPr wrap="square" rtlCol="0">
              <a:spAutoFit/>
            </a:bodyPr>
            <a:lstStyle/>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a:p>
              <a:endParaRPr lang="en-US" sz="1600" dirty="0">
                <a:solidFill>
                  <a:schemeClr val="bg1"/>
                </a:solidFill>
                <a:latin typeface="Raleway Medium" pitchFamily="2" charset="0"/>
              </a:endParaRPr>
            </a:p>
            <a:p>
              <a:pPr marL="342900" indent="-342900">
                <a:buFont typeface="Arial" panose="020B0604020202020204" pitchFamily="34" charset="0"/>
                <a:buChar char="•"/>
              </a:pPr>
              <a:endParaRPr lang="en-US" sz="1600" dirty="0">
                <a:solidFill>
                  <a:schemeClr val="bg1"/>
                </a:solidFill>
                <a:latin typeface="Raleway Medium" pitchFamily="2" charset="0"/>
              </a:endParaRPr>
            </a:p>
          </p:txBody>
        </p:sp>
        <p:pic>
          <p:nvPicPr>
            <p:cNvPr id="38" name="Picture 37" descr="Diagram&#10;&#10;Description automatically generated">
              <a:extLst>
                <a:ext uri="{FF2B5EF4-FFF2-40B4-BE49-F238E27FC236}">
                  <a16:creationId xmlns:a16="http://schemas.microsoft.com/office/drawing/2014/main" id="{2D9A6A97-55A1-4FFB-8DFC-4D95A5D1E0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9983" y="2469253"/>
              <a:ext cx="5571481" cy="1411482"/>
            </a:xfrm>
            <a:prstGeom prst="rect">
              <a:avLst/>
            </a:prstGeom>
          </p:spPr>
        </p:pic>
      </p:grpSp>
      <p:cxnSp>
        <p:nvCxnSpPr>
          <p:cNvPr id="44" name="Straight Connector 43">
            <a:extLst>
              <a:ext uri="{FF2B5EF4-FFF2-40B4-BE49-F238E27FC236}">
                <a16:creationId xmlns:a16="http://schemas.microsoft.com/office/drawing/2014/main" id="{DE398E04-D832-40D9-8175-A63139F753C3}"/>
              </a:ext>
            </a:extLst>
          </p:cNvPr>
          <p:cNvCxnSpPr>
            <a:cxnSpLocks/>
          </p:cNvCxnSpPr>
          <p:nvPr/>
        </p:nvCxnSpPr>
        <p:spPr>
          <a:xfrm flipH="1">
            <a:off x="8359465" y="5407458"/>
            <a:ext cx="219371" cy="1"/>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690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016D426-8E02-4E12-814F-41427988B499}"/>
              </a:ext>
            </a:extLst>
          </p:cNvPr>
          <p:cNvGrpSpPr/>
          <p:nvPr/>
        </p:nvGrpSpPr>
        <p:grpSpPr>
          <a:xfrm flipH="1">
            <a:off x="249222" y="427538"/>
            <a:ext cx="3471986" cy="3151706"/>
            <a:chOff x="8377045" y="2831125"/>
            <a:chExt cx="2091946" cy="1898970"/>
          </a:xfrm>
        </p:grpSpPr>
        <p:sp>
          <p:nvSpPr>
            <p:cNvPr id="6" name="Oval 5">
              <a:extLst>
                <a:ext uri="{FF2B5EF4-FFF2-40B4-BE49-F238E27FC236}">
                  <a16:creationId xmlns:a16="http://schemas.microsoft.com/office/drawing/2014/main" id="{C99B69A5-3635-4EF8-8DDD-EF386BC2AC39}"/>
                </a:ext>
              </a:extLst>
            </p:cNvPr>
            <p:cNvSpPr/>
            <p:nvPr/>
          </p:nvSpPr>
          <p:spPr>
            <a:xfrm>
              <a:off x="8473532" y="2831125"/>
              <a:ext cx="1898970" cy="1898970"/>
            </a:xfrm>
            <a:prstGeom prst="ellipse">
              <a:avLst/>
            </a:prstGeom>
            <a:solidFill>
              <a:schemeClr val="accent5">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B9B3FAB-DE76-4B81-93DD-540855D7338D}"/>
                </a:ext>
              </a:extLst>
            </p:cNvPr>
            <p:cNvSpPr txBox="1"/>
            <p:nvPr/>
          </p:nvSpPr>
          <p:spPr>
            <a:xfrm flipH="1">
              <a:off x="8377045" y="3352416"/>
              <a:ext cx="2091946" cy="574870"/>
            </a:xfrm>
            <a:prstGeom prst="rect">
              <a:avLst/>
            </a:prstGeom>
            <a:noFill/>
          </p:spPr>
          <p:txBody>
            <a:bodyPr wrap="square" rtlCol="0">
              <a:spAutoFit/>
            </a:bodyPr>
            <a:lstStyle/>
            <a:p>
              <a:pPr algn="ctr"/>
              <a:r>
                <a:rPr lang="en-US" sz="2800" spc="-150" dirty="0">
                  <a:solidFill>
                    <a:schemeClr val="bg1"/>
                  </a:solidFill>
                  <a:latin typeface="Raleway Black" pitchFamily="2" charset="0"/>
                </a:rPr>
                <a:t> Image Analysis &amp; Interpretation</a:t>
              </a:r>
              <a:endParaRPr lang="en-US" sz="2400" spc="-150" dirty="0">
                <a:solidFill>
                  <a:schemeClr val="bg1"/>
                </a:solidFill>
                <a:latin typeface="Raleway Black" pitchFamily="2" charset="0"/>
              </a:endParaRPr>
            </a:p>
          </p:txBody>
        </p:sp>
      </p:grpSp>
      <p:sp>
        <p:nvSpPr>
          <p:cNvPr id="8" name="TextBox 7">
            <a:extLst>
              <a:ext uri="{FF2B5EF4-FFF2-40B4-BE49-F238E27FC236}">
                <a16:creationId xmlns:a16="http://schemas.microsoft.com/office/drawing/2014/main" id="{83CAC9D8-47DD-4FAE-8416-13050C840B80}"/>
              </a:ext>
            </a:extLst>
          </p:cNvPr>
          <p:cNvSpPr txBox="1"/>
          <p:nvPr/>
        </p:nvSpPr>
        <p:spPr>
          <a:xfrm>
            <a:off x="4914395" y="258901"/>
            <a:ext cx="6101948" cy="3170099"/>
          </a:xfrm>
          <a:prstGeom prst="rect">
            <a:avLst/>
          </a:prstGeom>
          <a:solidFill>
            <a:schemeClr val="accent3">
              <a:alpha val="65000"/>
            </a:schemeClr>
          </a:solidFill>
          <a:ln w="76200">
            <a:solidFill>
              <a:schemeClr val="bg1"/>
            </a:solidFill>
          </a:ln>
        </p:spPr>
        <p:txBody>
          <a:bodyPr wrap="square" rtlCol="0">
            <a:spAutoFit/>
          </a:bodyPr>
          <a:lstStyle/>
          <a:p>
            <a:pPr marL="342900" indent="-342900">
              <a:buFont typeface="Arial" panose="020B0604020202020204" pitchFamily="34" charset="0"/>
              <a:buChar char="•"/>
            </a:pPr>
            <a:r>
              <a:rPr lang="en-US" sz="2000" dirty="0">
                <a:solidFill>
                  <a:schemeClr val="bg1"/>
                </a:solidFill>
                <a:latin typeface="Raleway Black" pitchFamily="2" charset="0"/>
              </a:rPr>
              <a:t>2-D gel protein profiles are </a:t>
            </a:r>
            <a:r>
              <a:rPr lang="en-US" sz="2000" dirty="0">
                <a:solidFill>
                  <a:srgbClr val="FFFF00"/>
                </a:solidFill>
                <a:latin typeface="Raleway Black" pitchFamily="2" charset="0"/>
              </a:rPr>
              <a:t>reproducible</a:t>
            </a:r>
          </a:p>
          <a:p>
            <a:pPr marL="342900" indent="-342900">
              <a:buFont typeface="Arial" panose="020B0604020202020204" pitchFamily="34" charset="0"/>
              <a:buChar char="•"/>
            </a:pPr>
            <a:r>
              <a:rPr lang="en-US" sz="2000" dirty="0">
                <a:solidFill>
                  <a:srgbClr val="FFFF00"/>
                </a:solidFill>
                <a:latin typeface="Raleway Black" pitchFamily="2" charset="0"/>
              </a:rPr>
              <a:t>Cannot interpret with eyes</a:t>
            </a:r>
          </a:p>
          <a:p>
            <a:pPr marL="342900" indent="-342900">
              <a:buFont typeface="Arial" panose="020B0604020202020204" pitchFamily="34" charset="0"/>
              <a:buChar char="•"/>
            </a:pPr>
            <a:r>
              <a:rPr lang="en-US" sz="2000" dirty="0">
                <a:solidFill>
                  <a:srgbClr val="FFFF00"/>
                </a:solidFill>
                <a:latin typeface="Raleway Black" pitchFamily="2" charset="0"/>
              </a:rPr>
              <a:t>Requires software </a:t>
            </a:r>
            <a:r>
              <a:rPr lang="en-US" sz="2000" dirty="0">
                <a:solidFill>
                  <a:schemeClr val="bg1"/>
                </a:solidFill>
                <a:latin typeface="Raleway Black" pitchFamily="2" charset="0"/>
              </a:rPr>
              <a:t>to</a:t>
            </a:r>
          </a:p>
          <a:p>
            <a:pPr marL="800100" lvl="1" indent="-342900">
              <a:buFont typeface="Arial" panose="020B0604020202020204" pitchFamily="34" charset="0"/>
              <a:buChar char="•"/>
            </a:pPr>
            <a:r>
              <a:rPr lang="en-US" sz="2000" dirty="0">
                <a:solidFill>
                  <a:schemeClr val="bg1"/>
                </a:solidFill>
                <a:latin typeface="Raleway Black" pitchFamily="2" charset="0"/>
              </a:rPr>
              <a:t>Detect Spots</a:t>
            </a:r>
          </a:p>
          <a:p>
            <a:pPr marL="800100" lvl="1" indent="-342900">
              <a:buFont typeface="Arial" panose="020B0604020202020204" pitchFamily="34" charset="0"/>
              <a:buChar char="•"/>
            </a:pPr>
            <a:r>
              <a:rPr lang="en-US" sz="2000" dirty="0">
                <a:solidFill>
                  <a:schemeClr val="bg1"/>
                </a:solidFill>
                <a:latin typeface="Raleway Black" pitchFamily="2" charset="0"/>
              </a:rPr>
              <a:t>Overlay and register all gels in a group to a reference</a:t>
            </a:r>
          </a:p>
          <a:p>
            <a:pPr marL="800100" lvl="1" indent="-342900">
              <a:buFont typeface="Arial" panose="020B0604020202020204" pitchFamily="34" charset="0"/>
              <a:buChar char="•"/>
            </a:pPr>
            <a:r>
              <a:rPr lang="en-US" sz="2000" dirty="0">
                <a:solidFill>
                  <a:schemeClr val="bg1"/>
                </a:solidFill>
                <a:latin typeface="Raleway Black" pitchFamily="2" charset="0"/>
              </a:rPr>
              <a:t>Match spots on all the gels in the group</a:t>
            </a:r>
          </a:p>
          <a:p>
            <a:pPr marL="800100" lvl="1" indent="-342900">
              <a:buFont typeface="Arial" panose="020B0604020202020204" pitchFamily="34" charset="0"/>
              <a:buChar char="•"/>
            </a:pPr>
            <a:r>
              <a:rPr lang="en-US" sz="2000" dirty="0">
                <a:solidFill>
                  <a:schemeClr val="bg1"/>
                </a:solidFill>
                <a:latin typeface="Raleway Black" pitchFamily="2" charset="0"/>
              </a:rPr>
              <a:t>Create a single composite image of all the gels</a:t>
            </a:r>
          </a:p>
          <a:p>
            <a:pPr marL="342900" indent="-342900">
              <a:buFont typeface="Arial" panose="020B0604020202020204" pitchFamily="34" charset="0"/>
              <a:buChar char="•"/>
            </a:pPr>
            <a:r>
              <a:rPr lang="en-US" sz="2000" dirty="0">
                <a:solidFill>
                  <a:schemeClr val="bg1"/>
                </a:solidFill>
                <a:latin typeface="Raleway Black" pitchFamily="2" charset="0"/>
              </a:rPr>
              <a:t>Use </a:t>
            </a:r>
            <a:r>
              <a:rPr lang="en-US" sz="2000" dirty="0">
                <a:solidFill>
                  <a:srgbClr val="FFFF00"/>
                </a:solidFill>
                <a:latin typeface="Raleway Black" pitchFamily="2" charset="0"/>
              </a:rPr>
              <a:t>statistical analysis to interpret </a:t>
            </a:r>
            <a:r>
              <a:rPr lang="en-US" sz="2000" dirty="0">
                <a:solidFill>
                  <a:schemeClr val="bg1"/>
                </a:solidFill>
                <a:latin typeface="Raleway Black" pitchFamily="2" charset="0"/>
              </a:rPr>
              <a:t>the data</a:t>
            </a:r>
          </a:p>
        </p:txBody>
      </p:sp>
      <p:grpSp>
        <p:nvGrpSpPr>
          <p:cNvPr id="17" name="Group 16">
            <a:extLst>
              <a:ext uri="{FF2B5EF4-FFF2-40B4-BE49-F238E27FC236}">
                <a16:creationId xmlns:a16="http://schemas.microsoft.com/office/drawing/2014/main" id="{E08D387A-540D-439A-A56F-A9EA872B7FFB}"/>
              </a:ext>
            </a:extLst>
          </p:cNvPr>
          <p:cNvGrpSpPr/>
          <p:nvPr/>
        </p:nvGrpSpPr>
        <p:grpSpPr>
          <a:xfrm>
            <a:off x="2475551" y="3727808"/>
            <a:ext cx="4678894" cy="2862322"/>
            <a:chOff x="1728084" y="3449697"/>
            <a:chExt cx="4678894" cy="2862322"/>
          </a:xfrm>
        </p:grpSpPr>
        <p:sp>
          <p:nvSpPr>
            <p:cNvPr id="13" name="TextBox 12">
              <a:extLst>
                <a:ext uri="{FF2B5EF4-FFF2-40B4-BE49-F238E27FC236}">
                  <a16:creationId xmlns:a16="http://schemas.microsoft.com/office/drawing/2014/main" id="{84F40BB5-6346-4A62-9EF4-7EFA54DB3A1A}"/>
                </a:ext>
              </a:extLst>
            </p:cNvPr>
            <p:cNvSpPr txBox="1"/>
            <p:nvPr/>
          </p:nvSpPr>
          <p:spPr>
            <a:xfrm>
              <a:off x="1728084" y="3449697"/>
              <a:ext cx="4678894" cy="2862322"/>
            </a:xfrm>
            <a:prstGeom prst="rect">
              <a:avLst/>
            </a:prstGeom>
            <a:solidFill>
              <a:schemeClr val="accent4">
                <a:alpha val="65000"/>
              </a:schemeClr>
            </a:solidFill>
            <a:ln w="76200">
              <a:solidFill>
                <a:schemeClr val="bg1"/>
              </a:solidFill>
            </a:ln>
          </p:spPr>
          <p:txBody>
            <a:bodyPr wrap="square" rtlCol="0">
              <a:spAutoFit/>
            </a:bodyPr>
            <a:lstStyle/>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p:txBody>
        </p:sp>
        <p:pic>
          <p:nvPicPr>
            <p:cNvPr id="12" name="Picture 11">
              <a:extLst>
                <a:ext uri="{FF2B5EF4-FFF2-40B4-BE49-F238E27FC236}">
                  <a16:creationId xmlns:a16="http://schemas.microsoft.com/office/drawing/2014/main" id="{FF78C373-B1DA-44AB-8FB9-1532DBE7C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163" y="3585882"/>
              <a:ext cx="3965048" cy="2589952"/>
            </a:xfrm>
            <a:prstGeom prst="rect">
              <a:avLst/>
            </a:prstGeom>
          </p:spPr>
        </p:pic>
      </p:grpSp>
      <p:grpSp>
        <p:nvGrpSpPr>
          <p:cNvPr id="16" name="Group 15">
            <a:extLst>
              <a:ext uri="{FF2B5EF4-FFF2-40B4-BE49-F238E27FC236}">
                <a16:creationId xmlns:a16="http://schemas.microsoft.com/office/drawing/2014/main" id="{1DD1EAA0-4695-4066-BC17-E0C49D17CEA8}"/>
              </a:ext>
            </a:extLst>
          </p:cNvPr>
          <p:cNvGrpSpPr/>
          <p:nvPr/>
        </p:nvGrpSpPr>
        <p:grpSpPr>
          <a:xfrm>
            <a:off x="7377002" y="3736777"/>
            <a:ext cx="4678894" cy="2862322"/>
            <a:chOff x="6756802" y="3449697"/>
            <a:chExt cx="4678894" cy="2862322"/>
          </a:xfrm>
        </p:grpSpPr>
        <p:sp>
          <p:nvSpPr>
            <p:cNvPr id="15" name="TextBox 14">
              <a:extLst>
                <a:ext uri="{FF2B5EF4-FFF2-40B4-BE49-F238E27FC236}">
                  <a16:creationId xmlns:a16="http://schemas.microsoft.com/office/drawing/2014/main" id="{32CF387F-E4A0-42ED-A03D-1C70EB462526}"/>
                </a:ext>
              </a:extLst>
            </p:cNvPr>
            <p:cNvSpPr txBox="1"/>
            <p:nvPr/>
          </p:nvSpPr>
          <p:spPr>
            <a:xfrm>
              <a:off x="6756802" y="3449697"/>
              <a:ext cx="4678894" cy="2862322"/>
            </a:xfrm>
            <a:prstGeom prst="rect">
              <a:avLst/>
            </a:prstGeom>
            <a:solidFill>
              <a:schemeClr val="accent5">
                <a:alpha val="65000"/>
              </a:schemeClr>
            </a:solidFill>
            <a:ln w="76200">
              <a:solidFill>
                <a:schemeClr val="bg1"/>
              </a:solidFill>
            </a:ln>
          </p:spPr>
          <p:txBody>
            <a:bodyPr wrap="square" rtlCol="0">
              <a:spAutoFit/>
            </a:bodyPr>
            <a:lstStyle/>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a:p>
              <a:pPr marL="342900" indent="-342900">
                <a:buFont typeface="Arial" panose="020B0604020202020204" pitchFamily="34" charset="0"/>
                <a:buChar char="•"/>
              </a:pPr>
              <a:endParaRPr lang="en-US" dirty="0">
                <a:solidFill>
                  <a:schemeClr val="bg1"/>
                </a:solidFill>
                <a:latin typeface="Raleway Black" pitchFamily="2" charset="0"/>
              </a:endParaRPr>
            </a:p>
          </p:txBody>
        </p:sp>
        <p:pic>
          <p:nvPicPr>
            <p:cNvPr id="10" name="Picture 9">
              <a:extLst>
                <a:ext uri="{FF2B5EF4-FFF2-40B4-BE49-F238E27FC236}">
                  <a16:creationId xmlns:a16="http://schemas.microsoft.com/office/drawing/2014/main" id="{7E4054C1-0833-407D-A6AD-64AB76C5CE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919" y="3585882"/>
              <a:ext cx="4028660" cy="2616114"/>
            </a:xfrm>
            <a:prstGeom prst="rect">
              <a:avLst/>
            </a:prstGeom>
          </p:spPr>
        </p:pic>
      </p:grpSp>
      <p:cxnSp>
        <p:nvCxnSpPr>
          <p:cNvPr id="18" name="Straight Connector 17">
            <a:extLst>
              <a:ext uri="{FF2B5EF4-FFF2-40B4-BE49-F238E27FC236}">
                <a16:creationId xmlns:a16="http://schemas.microsoft.com/office/drawing/2014/main" id="{C0D4B0AF-12EB-4756-BF40-C2DEF1F96A96}"/>
              </a:ext>
            </a:extLst>
          </p:cNvPr>
          <p:cNvCxnSpPr>
            <a:cxnSpLocks/>
          </p:cNvCxnSpPr>
          <p:nvPr/>
        </p:nvCxnSpPr>
        <p:spPr>
          <a:xfrm flipH="1">
            <a:off x="3450866" y="993913"/>
            <a:ext cx="1184745" cy="492981"/>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86764A-FA4E-466D-B640-4F53CB03AF44}"/>
              </a:ext>
            </a:extLst>
          </p:cNvPr>
          <p:cNvCxnSpPr>
            <a:cxnSpLocks/>
          </p:cNvCxnSpPr>
          <p:nvPr/>
        </p:nvCxnSpPr>
        <p:spPr>
          <a:xfrm flipH="1" flipV="1">
            <a:off x="3053158" y="3112012"/>
            <a:ext cx="247391" cy="267662"/>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27761FE-A262-4030-B279-409E479E0989}"/>
              </a:ext>
            </a:extLst>
          </p:cNvPr>
          <p:cNvCxnSpPr>
            <a:cxnSpLocks/>
            <a:stCxn id="15" idx="1"/>
            <a:endCxn id="13" idx="3"/>
          </p:cNvCxnSpPr>
          <p:nvPr/>
        </p:nvCxnSpPr>
        <p:spPr>
          <a:xfrm flipH="1" flipV="1">
            <a:off x="7154445" y="5158969"/>
            <a:ext cx="222557" cy="8969"/>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03F5512-2649-4A14-9E8F-4E656CBB0586}"/>
              </a:ext>
            </a:extLst>
          </p:cNvPr>
          <p:cNvCxnSpPr>
            <a:cxnSpLocks/>
          </p:cNvCxnSpPr>
          <p:nvPr/>
        </p:nvCxnSpPr>
        <p:spPr>
          <a:xfrm>
            <a:off x="9429771" y="3441502"/>
            <a:ext cx="1" cy="29527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9B40E63-171D-47E2-AE33-DB75978939BD}"/>
              </a:ext>
            </a:extLst>
          </p:cNvPr>
          <p:cNvCxnSpPr>
            <a:cxnSpLocks/>
          </p:cNvCxnSpPr>
          <p:nvPr/>
        </p:nvCxnSpPr>
        <p:spPr>
          <a:xfrm flipV="1">
            <a:off x="5952661" y="3444302"/>
            <a:ext cx="0" cy="283506"/>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6" name="Graphic 35" descr="Eye with solid fill">
            <a:extLst>
              <a:ext uri="{FF2B5EF4-FFF2-40B4-BE49-F238E27FC236}">
                <a16:creationId xmlns:a16="http://schemas.microsoft.com/office/drawing/2014/main" id="{1B768D6F-3288-49A0-AC32-91203DD567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4185" y="2077308"/>
            <a:ext cx="1342062" cy="1342062"/>
          </a:xfrm>
          <a:prstGeom prst="rect">
            <a:avLst/>
          </a:prstGeom>
        </p:spPr>
      </p:pic>
    </p:spTree>
    <p:extLst>
      <p:ext uri="{BB962C8B-B14F-4D97-AF65-F5344CB8AC3E}">
        <p14:creationId xmlns:p14="http://schemas.microsoft.com/office/powerpoint/2010/main" val="3169997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EA60FD8-3201-4341-87B7-580B78F00A16}"/>
              </a:ext>
            </a:extLst>
          </p:cNvPr>
          <p:cNvGrpSpPr/>
          <p:nvPr/>
        </p:nvGrpSpPr>
        <p:grpSpPr>
          <a:xfrm>
            <a:off x="819643" y="154855"/>
            <a:ext cx="2768288" cy="2768288"/>
            <a:chOff x="329025" y="770225"/>
            <a:chExt cx="5578324" cy="5578324"/>
          </a:xfrm>
        </p:grpSpPr>
        <p:grpSp>
          <p:nvGrpSpPr>
            <p:cNvPr id="2" name="Group 1">
              <a:extLst>
                <a:ext uri="{FF2B5EF4-FFF2-40B4-BE49-F238E27FC236}">
                  <a16:creationId xmlns:a16="http://schemas.microsoft.com/office/drawing/2014/main" id="{3539E29D-51E1-44F9-8C25-69C3F1B202D8}"/>
                </a:ext>
              </a:extLst>
            </p:cNvPr>
            <p:cNvGrpSpPr/>
            <p:nvPr/>
          </p:nvGrpSpPr>
          <p:grpSpPr>
            <a:xfrm>
              <a:off x="329025" y="770225"/>
              <a:ext cx="5578324" cy="5578324"/>
              <a:chOff x="4699589" y="4243807"/>
              <a:chExt cx="2515184" cy="2515184"/>
            </a:xfrm>
          </p:grpSpPr>
          <p:grpSp>
            <p:nvGrpSpPr>
              <p:cNvPr id="3" name="Group 2">
                <a:extLst>
                  <a:ext uri="{FF2B5EF4-FFF2-40B4-BE49-F238E27FC236}">
                    <a16:creationId xmlns:a16="http://schemas.microsoft.com/office/drawing/2014/main" id="{7CF113E1-EC21-4DA7-84BD-AB344D0CEAC1}"/>
                  </a:ext>
                </a:extLst>
              </p:cNvPr>
              <p:cNvGrpSpPr/>
              <p:nvPr/>
            </p:nvGrpSpPr>
            <p:grpSpPr>
              <a:xfrm>
                <a:off x="4699589" y="4243807"/>
                <a:ext cx="2515184" cy="2515184"/>
                <a:chOff x="8481223" y="2802015"/>
                <a:chExt cx="1898970" cy="1898970"/>
              </a:xfrm>
            </p:grpSpPr>
            <p:sp>
              <p:nvSpPr>
                <p:cNvPr id="5" name="Oval 4">
                  <a:extLst>
                    <a:ext uri="{FF2B5EF4-FFF2-40B4-BE49-F238E27FC236}">
                      <a16:creationId xmlns:a16="http://schemas.microsoft.com/office/drawing/2014/main" id="{E00B07B9-25F0-4E71-B69C-E19AC0799CF7}"/>
                    </a:ext>
                  </a:extLst>
                </p:cNvPr>
                <p:cNvSpPr/>
                <p:nvPr/>
              </p:nvSpPr>
              <p:spPr>
                <a:xfrm>
                  <a:off x="8481223" y="2802015"/>
                  <a:ext cx="1898970" cy="1898970"/>
                </a:xfrm>
                <a:prstGeom prst="ellipse">
                  <a:avLst/>
                </a:prstGeom>
                <a:solidFill>
                  <a:srgbClr val="954ECA">
                    <a:alpha val="6470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DC28F3-A388-4A2C-B88F-72F80FAC9B91}"/>
                    </a:ext>
                  </a:extLst>
                </p:cNvPr>
                <p:cNvSpPr txBox="1"/>
                <p:nvPr/>
              </p:nvSpPr>
              <p:spPr>
                <a:xfrm flipH="1">
                  <a:off x="8542832" y="3289079"/>
                  <a:ext cx="1775751" cy="401140"/>
                </a:xfrm>
                <a:prstGeom prst="rect">
                  <a:avLst/>
                </a:prstGeom>
                <a:noFill/>
              </p:spPr>
              <p:txBody>
                <a:bodyPr wrap="square" rtlCol="0">
                  <a:spAutoFit/>
                </a:bodyPr>
                <a:lstStyle/>
                <a:p>
                  <a:pPr algn="ctr"/>
                  <a:r>
                    <a:rPr lang="en-US" sz="1600" dirty="0">
                      <a:solidFill>
                        <a:schemeClr val="bg1"/>
                      </a:solidFill>
                      <a:latin typeface="Raleway Black" pitchFamily="2" charset="0"/>
                    </a:rPr>
                    <a:t>Difference Gel Electrophoresis (DIGE)</a:t>
                  </a:r>
                  <a:endParaRPr lang="en-US" sz="1400" dirty="0">
                    <a:solidFill>
                      <a:schemeClr val="bg1"/>
                    </a:solidFill>
                    <a:latin typeface="Raleway Black" pitchFamily="2" charset="0"/>
                  </a:endParaRPr>
                </a:p>
              </p:txBody>
            </p:sp>
          </p:grpSp>
          <p:pic>
            <p:nvPicPr>
              <p:cNvPr id="4" name="Picture 3" descr="Icon&#10;&#10;Description automatically generated">
                <a:extLst>
                  <a:ext uri="{FF2B5EF4-FFF2-40B4-BE49-F238E27FC236}">
                    <a16:creationId xmlns:a16="http://schemas.microsoft.com/office/drawing/2014/main" id="{55A2A7BC-B39F-4ED1-B45B-581B97E88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419" y="5447035"/>
                <a:ext cx="1232841" cy="997566"/>
              </a:xfrm>
              <a:prstGeom prst="rect">
                <a:avLst/>
              </a:prstGeom>
            </p:spPr>
          </p:pic>
        </p:grpSp>
        <p:pic>
          <p:nvPicPr>
            <p:cNvPr id="7" name="Picture 6" descr="Icon&#10;&#10;Description automatically generated">
              <a:extLst>
                <a:ext uri="{FF2B5EF4-FFF2-40B4-BE49-F238E27FC236}">
                  <a16:creationId xmlns:a16="http://schemas.microsoft.com/office/drawing/2014/main" id="{1AC0DDE9-A581-45BB-AA32-FE846FCC1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511866" y="997763"/>
              <a:ext cx="1212640" cy="1193836"/>
            </a:xfrm>
            <a:prstGeom prst="rect">
              <a:avLst/>
            </a:prstGeom>
          </p:spPr>
        </p:pic>
      </p:grpSp>
      <p:sp>
        <p:nvSpPr>
          <p:cNvPr id="8" name="TextBox 7">
            <a:extLst>
              <a:ext uri="{FF2B5EF4-FFF2-40B4-BE49-F238E27FC236}">
                <a16:creationId xmlns:a16="http://schemas.microsoft.com/office/drawing/2014/main" id="{318ED478-A623-44A9-A4FB-C3EFE37C4739}"/>
              </a:ext>
            </a:extLst>
          </p:cNvPr>
          <p:cNvSpPr txBox="1"/>
          <p:nvPr/>
        </p:nvSpPr>
        <p:spPr>
          <a:xfrm>
            <a:off x="4862270" y="638133"/>
            <a:ext cx="7052956" cy="5878532"/>
          </a:xfrm>
          <a:prstGeom prst="rect">
            <a:avLst/>
          </a:prstGeom>
          <a:solidFill>
            <a:schemeClr val="accent3">
              <a:alpha val="65000"/>
            </a:schemeClr>
          </a:solidFill>
          <a:ln w="76200">
            <a:solidFill>
              <a:schemeClr val="bg1"/>
            </a:solidFill>
          </a:ln>
        </p:spPr>
        <p:txBody>
          <a:bodyPr wrap="square" rtlCol="0">
            <a:spAutoFit/>
          </a:bodyPr>
          <a:lstStyle/>
          <a:p>
            <a:pPr marL="342900" indent="-342900">
              <a:buFont typeface="Arial" panose="020B0604020202020204" pitchFamily="34" charset="0"/>
              <a:buChar char="•"/>
            </a:pPr>
            <a:r>
              <a:rPr lang="en-US" sz="2000" dirty="0">
                <a:solidFill>
                  <a:srgbClr val="FFFF00"/>
                </a:solidFill>
                <a:latin typeface="Raleway Black" pitchFamily="2" charset="0"/>
              </a:rPr>
              <a:t>Advanced 2D-Gel Electrophoresis</a:t>
            </a:r>
          </a:p>
          <a:p>
            <a:pPr marL="800100" lvl="1" indent="-342900">
              <a:buFont typeface="Arial" panose="020B0604020202020204" pitchFamily="34" charset="0"/>
              <a:buChar char="•"/>
            </a:pPr>
            <a:r>
              <a:rPr lang="en-US" sz="1600" dirty="0">
                <a:solidFill>
                  <a:schemeClr val="bg1"/>
                </a:solidFill>
                <a:latin typeface="Raleway Medium" pitchFamily="2" charset="0"/>
              </a:rPr>
              <a:t>More confidence</a:t>
            </a:r>
          </a:p>
          <a:p>
            <a:pPr marL="1257300" lvl="2" indent="-342900">
              <a:buFont typeface="Arial" panose="020B0604020202020204" pitchFamily="34" charset="0"/>
              <a:buChar char="•"/>
            </a:pPr>
            <a:r>
              <a:rPr lang="en-US" sz="1600" dirty="0">
                <a:solidFill>
                  <a:schemeClr val="bg1"/>
                </a:solidFill>
                <a:latin typeface="Raleway Medium" pitchFamily="2" charset="0"/>
              </a:rPr>
              <a:t>Reflects true biological outcomes</a:t>
            </a:r>
          </a:p>
          <a:p>
            <a:pPr marL="800100" lvl="1" indent="-342900">
              <a:buFont typeface="Arial" panose="020B0604020202020204" pitchFamily="34" charset="0"/>
              <a:buChar char="•"/>
            </a:pPr>
            <a:r>
              <a:rPr lang="en-US" sz="1600" dirty="0">
                <a:solidFill>
                  <a:schemeClr val="bg1"/>
                </a:solidFill>
                <a:latin typeface="Raleway Medium" pitchFamily="2" charset="0"/>
              </a:rPr>
              <a:t>Less gels &amp; Saves time</a:t>
            </a:r>
          </a:p>
          <a:p>
            <a:pPr marL="1257300" lvl="2" indent="-342900">
              <a:buFont typeface="Arial" panose="020B0604020202020204" pitchFamily="34" charset="0"/>
              <a:buChar char="•"/>
            </a:pPr>
            <a:r>
              <a:rPr lang="en-US" sz="1600" dirty="0">
                <a:solidFill>
                  <a:schemeClr val="bg1"/>
                </a:solidFill>
                <a:latin typeface="Raleway Medium" pitchFamily="2" charset="0"/>
              </a:rPr>
              <a:t>Reduces the large number of replicates that are used in the conventional, single stain 2D gel method</a:t>
            </a:r>
          </a:p>
          <a:p>
            <a:pPr marL="800100" lvl="1" indent="-342900">
              <a:buFont typeface="Arial" panose="020B0604020202020204" pitchFamily="34" charset="0"/>
              <a:buChar char="•"/>
            </a:pPr>
            <a:r>
              <a:rPr lang="en-US" sz="1600" dirty="0">
                <a:solidFill>
                  <a:schemeClr val="bg1"/>
                </a:solidFill>
                <a:latin typeface="Raleway Medium" pitchFamily="2" charset="0"/>
              </a:rPr>
              <a:t>Higher accuracy</a:t>
            </a:r>
          </a:p>
          <a:p>
            <a:pPr marL="1257300" lvl="2" indent="-342900">
              <a:buFont typeface="Arial" panose="020B0604020202020204" pitchFamily="34" charset="0"/>
              <a:buChar char="•"/>
            </a:pPr>
            <a:r>
              <a:rPr lang="en-US" sz="1600" dirty="0">
                <a:solidFill>
                  <a:schemeClr val="bg1"/>
                </a:solidFill>
                <a:latin typeface="Raleway Medium" pitchFamily="2" charset="0"/>
              </a:rPr>
              <a:t>Less false negative &amp; false positive</a:t>
            </a:r>
          </a:p>
          <a:p>
            <a:pPr marL="800100" lvl="1" indent="-342900">
              <a:buFont typeface="Arial" panose="020B0604020202020204" pitchFamily="34" charset="0"/>
              <a:buChar char="•"/>
            </a:pPr>
            <a:r>
              <a:rPr lang="en-US" sz="1600" dirty="0">
                <a:solidFill>
                  <a:schemeClr val="bg1"/>
                </a:solidFill>
                <a:latin typeface="Raleway Medium" pitchFamily="2" charset="0"/>
              </a:rPr>
              <a:t>Quantitative data</a:t>
            </a:r>
          </a:p>
          <a:p>
            <a:pPr marL="342900" indent="-342900">
              <a:buFont typeface="Arial" panose="020B0604020202020204" pitchFamily="34" charset="0"/>
              <a:buChar char="•"/>
            </a:pPr>
            <a:r>
              <a:rPr lang="en-US" sz="2000" dirty="0">
                <a:solidFill>
                  <a:schemeClr val="bg1"/>
                </a:solidFill>
                <a:latin typeface="Raleway Black" pitchFamily="2" charset="0"/>
              </a:rPr>
              <a:t>Proteins are pre-labelled with </a:t>
            </a:r>
            <a:r>
              <a:rPr lang="en-US" sz="2000" dirty="0">
                <a:solidFill>
                  <a:srgbClr val="FFFF00"/>
                </a:solidFill>
                <a:latin typeface="Raleway Black" pitchFamily="2" charset="0"/>
              </a:rPr>
              <a:t>Fluorescent CyDyes</a:t>
            </a:r>
          </a:p>
          <a:p>
            <a:pPr marL="800100" lvl="1" indent="-342900">
              <a:buFont typeface="Arial" panose="020B0604020202020204" pitchFamily="34" charset="0"/>
              <a:buChar char="•"/>
            </a:pPr>
            <a:r>
              <a:rPr lang="en-US" sz="1600" dirty="0">
                <a:solidFill>
                  <a:srgbClr val="FFFF00"/>
                </a:solidFill>
                <a:latin typeface="Raleway Medium" pitchFamily="2" charset="0"/>
              </a:rPr>
              <a:t>Cy2 dye </a:t>
            </a:r>
            <a:r>
              <a:rPr lang="en-US" sz="1600" dirty="0">
                <a:solidFill>
                  <a:schemeClr val="bg1"/>
                </a:solidFill>
                <a:latin typeface="Raleway Medium" pitchFamily="2" charset="0"/>
              </a:rPr>
              <a:t>is used to label </a:t>
            </a:r>
            <a:r>
              <a:rPr lang="en-US" sz="1600" dirty="0">
                <a:solidFill>
                  <a:srgbClr val="FFFF00"/>
                </a:solidFill>
                <a:latin typeface="Raleway Medium" pitchFamily="2" charset="0"/>
              </a:rPr>
              <a:t>an internal standard</a:t>
            </a:r>
          </a:p>
          <a:p>
            <a:pPr marL="1257300" lvl="2" indent="-342900">
              <a:buFont typeface="Arial" panose="020B0604020202020204" pitchFamily="34" charset="0"/>
              <a:buChar char="•"/>
            </a:pPr>
            <a:r>
              <a:rPr lang="en-US" sz="1600" dirty="0">
                <a:solidFill>
                  <a:schemeClr val="bg1"/>
                </a:solidFill>
                <a:latin typeface="Raleway Medium" pitchFamily="2" charset="0"/>
              </a:rPr>
              <a:t>a </a:t>
            </a:r>
            <a:r>
              <a:rPr lang="en-US" sz="1600" dirty="0">
                <a:solidFill>
                  <a:srgbClr val="FFFF00"/>
                </a:solidFill>
                <a:latin typeface="Raleway Medium" pitchFamily="2" charset="0"/>
              </a:rPr>
              <a:t>pooled sample</a:t>
            </a:r>
          </a:p>
          <a:p>
            <a:pPr marL="1257300" lvl="2" indent="-342900">
              <a:buFont typeface="Arial" panose="020B0604020202020204" pitchFamily="34" charset="0"/>
              <a:buChar char="•"/>
            </a:pPr>
            <a:r>
              <a:rPr lang="en-US" sz="1600" dirty="0">
                <a:solidFill>
                  <a:schemeClr val="bg1"/>
                </a:solidFill>
                <a:latin typeface="Raleway Medium" pitchFamily="2" charset="0"/>
              </a:rPr>
              <a:t>Allows both inter and intra gel matching</a:t>
            </a:r>
          </a:p>
          <a:p>
            <a:pPr marL="1257300" lvl="2" indent="-342900">
              <a:buFont typeface="Arial" panose="020B0604020202020204" pitchFamily="34" charset="0"/>
              <a:buChar char="•"/>
            </a:pPr>
            <a:r>
              <a:rPr lang="en-US" sz="1600" dirty="0">
                <a:solidFill>
                  <a:srgbClr val="FFFF00"/>
                </a:solidFill>
                <a:latin typeface="Raleway Medium" pitchFamily="2" charset="0"/>
              </a:rPr>
              <a:t>Standardizes spot volumes </a:t>
            </a:r>
            <a:r>
              <a:rPr lang="en-US" sz="1600" dirty="0">
                <a:solidFill>
                  <a:schemeClr val="bg1"/>
                </a:solidFill>
                <a:latin typeface="Raleway Medium" pitchFamily="2" charset="0"/>
              </a:rPr>
              <a:t>in different gels</a:t>
            </a:r>
          </a:p>
          <a:p>
            <a:pPr marL="800100" lvl="1" indent="-342900">
              <a:buFont typeface="Arial" panose="020B0604020202020204" pitchFamily="34" charset="0"/>
              <a:buChar char="•"/>
            </a:pPr>
            <a:r>
              <a:rPr lang="en-US" sz="1600" dirty="0">
                <a:solidFill>
                  <a:srgbClr val="FFFF00"/>
                </a:solidFill>
                <a:latin typeface="Raleway Medium" pitchFamily="2" charset="0"/>
              </a:rPr>
              <a:t>Spot volumes are a ratio of </a:t>
            </a:r>
            <a:r>
              <a:rPr lang="en-US" sz="1600" dirty="0">
                <a:solidFill>
                  <a:schemeClr val="bg1"/>
                </a:solidFill>
                <a:latin typeface="Raleway Medium" pitchFamily="2" charset="0"/>
              </a:rPr>
              <a:t>the internal </a:t>
            </a:r>
            <a:r>
              <a:rPr lang="en-US" sz="1600" dirty="0">
                <a:solidFill>
                  <a:srgbClr val="FFFF00"/>
                </a:solidFill>
                <a:latin typeface="Raleway Medium" pitchFamily="2" charset="0"/>
              </a:rPr>
              <a:t>standard</a:t>
            </a:r>
          </a:p>
          <a:p>
            <a:pPr marL="342900" indent="-342900">
              <a:buFont typeface="Arial" panose="020B0604020202020204" pitchFamily="34" charset="0"/>
              <a:buChar char="•"/>
            </a:pPr>
            <a:r>
              <a:rPr lang="en-US" sz="2000" dirty="0">
                <a:solidFill>
                  <a:srgbClr val="FFFF00"/>
                </a:solidFill>
                <a:latin typeface="Raleway Black" pitchFamily="2" charset="0"/>
              </a:rPr>
              <a:t>Functional Specific Protein Stains </a:t>
            </a:r>
            <a:r>
              <a:rPr lang="en-US" sz="2000" dirty="0">
                <a:solidFill>
                  <a:schemeClr val="bg1"/>
                </a:solidFill>
                <a:latin typeface="Raleway Black" pitchFamily="2" charset="0"/>
              </a:rPr>
              <a:t>Exist</a:t>
            </a:r>
          </a:p>
          <a:p>
            <a:pPr marL="800100" lvl="1" indent="-342900">
              <a:buFont typeface="Arial" panose="020B0604020202020204" pitchFamily="34" charset="0"/>
              <a:buChar char="•"/>
            </a:pPr>
            <a:r>
              <a:rPr lang="en-US" sz="1600" dirty="0">
                <a:solidFill>
                  <a:schemeClr val="bg1"/>
                </a:solidFill>
                <a:latin typeface="Raleway Medium" pitchFamily="2" charset="0"/>
              </a:rPr>
              <a:t>Allows a </a:t>
            </a:r>
            <a:r>
              <a:rPr lang="en-US" sz="1600" dirty="0">
                <a:solidFill>
                  <a:srgbClr val="FFFF00"/>
                </a:solidFill>
                <a:latin typeface="Raleway Medium" pitchFamily="2" charset="0"/>
              </a:rPr>
              <a:t>Multiplexed Proteomics approach</a:t>
            </a:r>
          </a:p>
          <a:p>
            <a:pPr marL="800100" lvl="1" indent="-342900">
              <a:buFont typeface="Arial" panose="020B0604020202020204" pitchFamily="34" charset="0"/>
              <a:buChar char="•"/>
            </a:pPr>
            <a:r>
              <a:rPr lang="en-US" sz="1600" dirty="0">
                <a:solidFill>
                  <a:schemeClr val="bg1"/>
                </a:solidFill>
                <a:latin typeface="Raleway Medium" pitchFamily="2" charset="0"/>
              </a:rPr>
              <a:t>Pro-Q Diamond – </a:t>
            </a:r>
            <a:r>
              <a:rPr lang="en-US" sz="1600" dirty="0">
                <a:solidFill>
                  <a:srgbClr val="FFFF00"/>
                </a:solidFill>
                <a:latin typeface="Raleway Medium" pitchFamily="2" charset="0"/>
              </a:rPr>
              <a:t>phosphorylation</a:t>
            </a:r>
          </a:p>
          <a:p>
            <a:pPr marL="800100" lvl="1" indent="-342900">
              <a:buFont typeface="Arial" panose="020B0604020202020204" pitchFamily="34" charset="0"/>
              <a:buChar char="•"/>
            </a:pPr>
            <a:r>
              <a:rPr lang="en-US" sz="1600" dirty="0">
                <a:solidFill>
                  <a:schemeClr val="bg1"/>
                </a:solidFill>
                <a:latin typeface="Raleway Medium" pitchFamily="2" charset="0"/>
              </a:rPr>
              <a:t>Pro-Q-Emerald – </a:t>
            </a:r>
            <a:r>
              <a:rPr lang="en-US" sz="1600" dirty="0">
                <a:solidFill>
                  <a:srgbClr val="FFFF00"/>
                </a:solidFill>
                <a:latin typeface="Raleway Medium" pitchFamily="2" charset="0"/>
              </a:rPr>
              <a:t>glycosylation</a:t>
            </a:r>
          </a:p>
          <a:p>
            <a:pPr marL="800100" lvl="1" indent="-342900">
              <a:buFont typeface="Arial" panose="020B0604020202020204" pitchFamily="34" charset="0"/>
              <a:buChar char="•"/>
            </a:pPr>
            <a:r>
              <a:rPr lang="en-US" sz="1600" dirty="0">
                <a:solidFill>
                  <a:schemeClr val="bg1"/>
                </a:solidFill>
                <a:latin typeface="Raleway Medium" pitchFamily="2" charset="0"/>
              </a:rPr>
              <a:t>SYPRO-Ruby – </a:t>
            </a:r>
            <a:r>
              <a:rPr lang="en-US" sz="1600" dirty="0">
                <a:solidFill>
                  <a:srgbClr val="FFFF00"/>
                </a:solidFill>
                <a:latin typeface="Raleway Medium" pitchFamily="2" charset="0"/>
              </a:rPr>
              <a:t>total proteins</a:t>
            </a:r>
          </a:p>
          <a:p>
            <a:pPr marL="342900" indent="-342900">
              <a:buFont typeface="Arial" panose="020B0604020202020204" pitchFamily="34" charset="0"/>
              <a:buChar char="•"/>
            </a:pPr>
            <a:r>
              <a:rPr lang="en-US" sz="2000" dirty="0">
                <a:solidFill>
                  <a:schemeClr val="bg1"/>
                </a:solidFill>
                <a:latin typeface="Raleway Black" pitchFamily="2" charset="0"/>
              </a:rPr>
              <a:t>Images acquired with lasers &amp; analyzed with differential image analysis software</a:t>
            </a:r>
          </a:p>
        </p:txBody>
      </p:sp>
      <p:sp>
        <p:nvSpPr>
          <p:cNvPr id="12" name="TextBox 11">
            <a:extLst>
              <a:ext uri="{FF2B5EF4-FFF2-40B4-BE49-F238E27FC236}">
                <a16:creationId xmlns:a16="http://schemas.microsoft.com/office/drawing/2014/main" id="{70CA1804-6D52-4198-9B9D-9C67529CCB46}"/>
              </a:ext>
            </a:extLst>
          </p:cNvPr>
          <p:cNvSpPr txBox="1"/>
          <p:nvPr/>
        </p:nvSpPr>
        <p:spPr>
          <a:xfrm>
            <a:off x="127394" y="3346566"/>
            <a:ext cx="4327556" cy="3170099"/>
          </a:xfrm>
          <a:prstGeom prst="rect">
            <a:avLst/>
          </a:prstGeom>
          <a:solidFill>
            <a:schemeClr val="accent2">
              <a:alpha val="65000"/>
            </a:schemeClr>
          </a:solidFill>
          <a:ln w="76200">
            <a:solidFill>
              <a:schemeClr val="bg1"/>
            </a:solidFill>
          </a:ln>
        </p:spPr>
        <p:txBody>
          <a:bodyPr wrap="square" rtlCol="0">
            <a:spAutoFit/>
          </a:bodyPr>
          <a:lstStyle/>
          <a:p>
            <a:pPr marL="342900" indent="-342900">
              <a:buFont typeface="Arial" panose="020B0604020202020204" pitchFamily="34" charset="0"/>
              <a:buChar char="•"/>
            </a:pPr>
            <a:endParaRPr lang="en-US" sz="2000" dirty="0">
              <a:solidFill>
                <a:schemeClr val="bg1"/>
              </a:solidFill>
              <a:latin typeface="Raleway Black" pitchFamily="2" charset="0"/>
            </a:endParaRPr>
          </a:p>
          <a:p>
            <a:pPr marL="342900" indent="-342900">
              <a:buFont typeface="Arial" panose="020B0604020202020204" pitchFamily="34" charset="0"/>
              <a:buChar char="•"/>
            </a:pPr>
            <a:endParaRPr lang="en-US" sz="2000" dirty="0">
              <a:solidFill>
                <a:schemeClr val="bg1"/>
              </a:solidFill>
              <a:latin typeface="Raleway Black" pitchFamily="2" charset="0"/>
            </a:endParaRPr>
          </a:p>
          <a:p>
            <a:pPr marL="342900" indent="-342900">
              <a:buFont typeface="Arial" panose="020B0604020202020204" pitchFamily="34" charset="0"/>
              <a:buChar char="•"/>
            </a:pPr>
            <a:endParaRPr lang="en-US" sz="2000" dirty="0">
              <a:solidFill>
                <a:schemeClr val="bg1"/>
              </a:solidFill>
              <a:latin typeface="Raleway Black" pitchFamily="2" charset="0"/>
            </a:endParaRPr>
          </a:p>
          <a:p>
            <a:pPr marL="342900" indent="-342900">
              <a:buFont typeface="Arial" panose="020B0604020202020204" pitchFamily="34" charset="0"/>
              <a:buChar char="•"/>
            </a:pPr>
            <a:endParaRPr lang="en-US" sz="2000" dirty="0">
              <a:solidFill>
                <a:schemeClr val="bg1"/>
              </a:solidFill>
              <a:latin typeface="Raleway Black" pitchFamily="2" charset="0"/>
            </a:endParaRPr>
          </a:p>
          <a:p>
            <a:pPr marL="342900" indent="-342900">
              <a:buFont typeface="Arial" panose="020B0604020202020204" pitchFamily="34" charset="0"/>
              <a:buChar char="•"/>
            </a:pPr>
            <a:endParaRPr lang="en-US" sz="2000" dirty="0">
              <a:solidFill>
                <a:schemeClr val="bg1"/>
              </a:solidFill>
              <a:latin typeface="Raleway Black" pitchFamily="2" charset="0"/>
            </a:endParaRPr>
          </a:p>
          <a:p>
            <a:pPr marL="342900" indent="-342900">
              <a:buFont typeface="Arial" panose="020B0604020202020204" pitchFamily="34" charset="0"/>
              <a:buChar char="•"/>
            </a:pPr>
            <a:endParaRPr lang="en-US" sz="2000" dirty="0">
              <a:solidFill>
                <a:schemeClr val="bg1"/>
              </a:solidFill>
              <a:latin typeface="Raleway Black" pitchFamily="2" charset="0"/>
            </a:endParaRPr>
          </a:p>
          <a:p>
            <a:endParaRPr lang="en-US" sz="2000" dirty="0">
              <a:solidFill>
                <a:schemeClr val="bg1"/>
              </a:solidFill>
              <a:latin typeface="Raleway Black" pitchFamily="2" charset="0"/>
            </a:endParaRPr>
          </a:p>
          <a:p>
            <a:endParaRPr lang="en-US" sz="2000" dirty="0">
              <a:solidFill>
                <a:schemeClr val="bg1"/>
              </a:solidFill>
              <a:latin typeface="Raleway Black" pitchFamily="2" charset="0"/>
            </a:endParaRPr>
          </a:p>
          <a:p>
            <a:pPr marL="342900" indent="-342900">
              <a:buFont typeface="Arial" panose="020B0604020202020204" pitchFamily="34" charset="0"/>
              <a:buChar char="•"/>
            </a:pPr>
            <a:endParaRPr lang="en-US" sz="2000" dirty="0">
              <a:solidFill>
                <a:schemeClr val="bg1"/>
              </a:solidFill>
              <a:latin typeface="Raleway Black" pitchFamily="2" charset="0"/>
            </a:endParaRPr>
          </a:p>
          <a:p>
            <a:pPr marL="342900" indent="-342900">
              <a:buFont typeface="Arial" panose="020B0604020202020204" pitchFamily="34" charset="0"/>
              <a:buChar char="•"/>
            </a:pPr>
            <a:endParaRPr lang="en-US" sz="2000" dirty="0">
              <a:solidFill>
                <a:schemeClr val="bg1"/>
              </a:solidFill>
              <a:latin typeface="Raleway Black" pitchFamily="2" charset="0"/>
            </a:endParaRPr>
          </a:p>
        </p:txBody>
      </p:sp>
      <p:cxnSp>
        <p:nvCxnSpPr>
          <p:cNvPr id="17" name="Straight Connector 16">
            <a:extLst>
              <a:ext uri="{FF2B5EF4-FFF2-40B4-BE49-F238E27FC236}">
                <a16:creationId xmlns:a16="http://schemas.microsoft.com/office/drawing/2014/main" id="{670EBD4B-B62B-48D5-84E3-1BDEE9EF9588}"/>
              </a:ext>
            </a:extLst>
          </p:cNvPr>
          <p:cNvCxnSpPr>
            <a:cxnSpLocks/>
            <a:endCxn id="5" idx="6"/>
          </p:cNvCxnSpPr>
          <p:nvPr/>
        </p:nvCxnSpPr>
        <p:spPr>
          <a:xfrm flipH="1">
            <a:off x="3587931" y="1538999"/>
            <a:ext cx="1010194" cy="0"/>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7A3836-190F-4B54-A7A3-2C365C87F9E2}"/>
              </a:ext>
            </a:extLst>
          </p:cNvPr>
          <p:cNvCxnSpPr>
            <a:cxnSpLocks/>
            <a:endCxn id="5" idx="4"/>
          </p:cNvCxnSpPr>
          <p:nvPr/>
        </p:nvCxnSpPr>
        <p:spPr>
          <a:xfrm flipV="1">
            <a:off x="2203786" y="2923143"/>
            <a:ext cx="1" cy="229360"/>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5" name="Picture 24" descr="A screenshot of a computer&#10;&#10;Description automatically generated with low confidence">
            <a:extLst>
              <a:ext uri="{FF2B5EF4-FFF2-40B4-BE49-F238E27FC236}">
                <a16:creationId xmlns:a16="http://schemas.microsoft.com/office/drawing/2014/main" id="{D045EA59-2046-4DB0-9EDF-86DA7CF693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774" y="3961259"/>
            <a:ext cx="3976544" cy="1862176"/>
          </a:xfrm>
          <a:prstGeom prst="rect">
            <a:avLst/>
          </a:prstGeom>
        </p:spPr>
      </p:pic>
    </p:spTree>
    <p:extLst>
      <p:ext uri="{BB962C8B-B14F-4D97-AF65-F5344CB8AC3E}">
        <p14:creationId xmlns:p14="http://schemas.microsoft.com/office/powerpoint/2010/main" val="240275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9F90C05-2D9F-4F0A-8DC0-B39E054757F2}"/>
              </a:ext>
            </a:extLst>
          </p:cNvPr>
          <p:cNvGrpSpPr/>
          <p:nvPr/>
        </p:nvGrpSpPr>
        <p:grpSpPr>
          <a:xfrm>
            <a:off x="2255520" y="86446"/>
            <a:ext cx="7680960" cy="6685108"/>
            <a:chOff x="5762389" y="3236633"/>
            <a:chExt cx="3625333" cy="3155302"/>
          </a:xfrm>
        </p:grpSpPr>
        <p:sp>
          <p:nvSpPr>
            <p:cNvPr id="3" name="Oval 2">
              <a:extLst>
                <a:ext uri="{FF2B5EF4-FFF2-40B4-BE49-F238E27FC236}">
                  <a16:creationId xmlns:a16="http://schemas.microsoft.com/office/drawing/2014/main" id="{F2F99014-4DD2-4C49-85B0-BF52D77E9B33}"/>
                </a:ext>
              </a:extLst>
            </p:cNvPr>
            <p:cNvSpPr/>
            <p:nvPr/>
          </p:nvSpPr>
          <p:spPr>
            <a:xfrm>
              <a:off x="5997404" y="3236633"/>
              <a:ext cx="3155304" cy="3155302"/>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7204601-9AEB-41BE-B043-3DA13F0A604A}"/>
                </a:ext>
              </a:extLst>
            </p:cNvPr>
            <p:cNvSpPr txBox="1"/>
            <p:nvPr/>
          </p:nvSpPr>
          <p:spPr>
            <a:xfrm>
              <a:off x="5762389" y="3831910"/>
              <a:ext cx="3625333" cy="915184"/>
            </a:xfrm>
            <a:prstGeom prst="rect">
              <a:avLst/>
            </a:prstGeom>
            <a:noFill/>
          </p:spPr>
          <p:txBody>
            <a:bodyPr wrap="square" rtlCol="0">
              <a:spAutoFit/>
            </a:bodyPr>
            <a:lstStyle/>
            <a:p>
              <a:pPr algn="ctr"/>
              <a:r>
                <a:rPr lang="en-US" sz="6000" spc="-150" dirty="0">
                  <a:solidFill>
                    <a:schemeClr val="bg1"/>
                  </a:solidFill>
                  <a:latin typeface="Raleway Black" pitchFamily="2" charset="0"/>
                </a:rPr>
                <a:t>Questions &amp; Answers</a:t>
              </a:r>
            </a:p>
          </p:txBody>
        </p:sp>
        <p:grpSp>
          <p:nvGrpSpPr>
            <p:cNvPr id="5" name="Group 4">
              <a:extLst>
                <a:ext uri="{FF2B5EF4-FFF2-40B4-BE49-F238E27FC236}">
                  <a16:creationId xmlns:a16="http://schemas.microsoft.com/office/drawing/2014/main" id="{E60BA50E-9D65-4200-8CC4-2250DD5C7A62}"/>
                </a:ext>
              </a:extLst>
            </p:cNvPr>
            <p:cNvGrpSpPr/>
            <p:nvPr/>
          </p:nvGrpSpPr>
          <p:grpSpPr>
            <a:xfrm>
              <a:off x="6592681" y="4575156"/>
              <a:ext cx="1816779" cy="1816779"/>
              <a:chOff x="8601630" y="3300980"/>
              <a:chExt cx="2713651" cy="2713651"/>
            </a:xfrm>
          </p:grpSpPr>
          <p:pic>
            <p:nvPicPr>
              <p:cNvPr id="6" name="Graphic 5" descr="Question Mark with solid fill">
                <a:extLst>
                  <a:ext uri="{FF2B5EF4-FFF2-40B4-BE49-F238E27FC236}">
                    <a16:creationId xmlns:a16="http://schemas.microsoft.com/office/drawing/2014/main" id="{E1209C0D-9CB2-4B9B-854E-1C871A5734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68543" y="4129116"/>
                <a:ext cx="754432" cy="754432"/>
              </a:xfrm>
              <a:prstGeom prst="rect">
                <a:avLst/>
              </a:prstGeom>
            </p:spPr>
          </p:pic>
          <p:pic>
            <p:nvPicPr>
              <p:cNvPr id="7" name="Graphic 6" descr="Teacher with solid fill">
                <a:extLst>
                  <a:ext uri="{FF2B5EF4-FFF2-40B4-BE49-F238E27FC236}">
                    <a16:creationId xmlns:a16="http://schemas.microsoft.com/office/drawing/2014/main" id="{5F63F197-4D3C-4184-9998-0199C6EF56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01630" y="3300980"/>
                <a:ext cx="2713651" cy="2713651"/>
              </a:xfrm>
              <a:prstGeom prst="rect">
                <a:avLst/>
              </a:prstGeom>
            </p:spPr>
          </p:pic>
        </p:grpSp>
      </p:grpSp>
    </p:spTree>
    <p:extLst>
      <p:ext uri="{BB962C8B-B14F-4D97-AF65-F5344CB8AC3E}">
        <p14:creationId xmlns:p14="http://schemas.microsoft.com/office/powerpoint/2010/main" val="2762735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B02105-10AE-4DC9-98B1-FFB751B39096}"/>
              </a:ext>
            </a:extLst>
          </p:cNvPr>
          <p:cNvSpPr txBox="1"/>
          <p:nvPr/>
        </p:nvSpPr>
        <p:spPr>
          <a:xfrm flipH="1">
            <a:off x="465177" y="200762"/>
            <a:ext cx="9391886" cy="584775"/>
          </a:xfrm>
          <a:prstGeom prst="rect">
            <a:avLst/>
          </a:prstGeom>
          <a:noFill/>
        </p:spPr>
        <p:txBody>
          <a:bodyPr wrap="square" rtlCol="0">
            <a:spAutoFit/>
          </a:bodyPr>
          <a:lstStyle/>
          <a:p>
            <a:r>
              <a:rPr lang="en-US" sz="3200" spc="-150" dirty="0">
                <a:solidFill>
                  <a:schemeClr val="bg1"/>
                </a:solidFill>
                <a:latin typeface="Raleway Black" pitchFamily="2" charset="0"/>
              </a:rPr>
              <a:t>References</a:t>
            </a:r>
          </a:p>
        </p:txBody>
      </p:sp>
      <p:sp>
        <p:nvSpPr>
          <p:cNvPr id="7" name="TextBox 6">
            <a:extLst>
              <a:ext uri="{FF2B5EF4-FFF2-40B4-BE49-F238E27FC236}">
                <a16:creationId xmlns:a16="http://schemas.microsoft.com/office/drawing/2014/main" id="{803C3DB1-0460-4BF8-8DB7-32511307CFEB}"/>
              </a:ext>
            </a:extLst>
          </p:cNvPr>
          <p:cNvSpPr txBox="1"/>
          <p:nvPr/>
        </p:nvSpPr>
        <p:spPr>
          <a:xfrm flipH="1">
            <a:off x="301097" y="785537"/>
            <a:ext cx="11812605" cy="4524315"/>
          </a:xfrm>
          <a:prstGeom prst="rect">
            <a:avLst/>
          </a:prstGeom>
          <a:noFill/>
        </p:spPr>
        <p:txBody>
          <a:bodyPr wrap="square" rtlCol="0">
            <a:spAutoFit/>
          </a:bodyPr>
          <a:lstStyle/>
          <a:p>
            <a:pPr marL="457200" indent="-457200"/>
            <a:r>
              <a:rPr lang="en-US" sz="1600" dirty="0">
                <a:solidFill>
                  <a:schemeClr val="bg1"/>
                </a:solidFill>
              </a:rPr>
              <a:t>[1] F. Chevalier, "Highlights on the capacities of "Gel-based" proteomics", Proteome Science, vol. 8, no. 1, p. 23, 2010. Available: 10.1186/1477-5956-8-23 [Accessed 27 October 2021].</a:t>
            </a:r>
          </a:p>
          <a:p>
            <a:pPr marL="457200" indent="-457200"/>
            <a:endParaRPr lang="en-US" sz="1600" dirty="0">
              <a:solidFill>
                <a:schemeClr val="bg1"/>
              </a:solidFill>
            </a:endParaRPr>
          </a:p>
          <a:p>
            <a:pPr marL="457200" indent="-457200"/>
            <a:r>
              <a:rPr lang="en-US" sz="1600" dirty="0">
                <a:solidFill>
                  <a:schemeClr val="bg1"/>
                </a:solidFill>
              </a:rPr>
              <a:t>[2] T. Rabilloud, "Variations on a theme: Changes to electrophoretic separations that can make a difference", Journal of Proteomics, vol. 73, no. 8, pp. 1562-1572, 2010. Available: 10.1016/j.jprot.2010.04.001 [Accessed 27 October 2021].</a:t>
            </a:r>
          </a:p>
          <a:p>
            <a:pPr marL="457200" indent="-457200"/>
            <a:endParaRPr lang="en-US" sz="1600" dirty="0">
              <a:solidFill>
                <a:schemeClr val="bg1"/>
              </a:solidFill>
            </a:endParaRPr>
          </a:p>
          <a:p>
            <a:pPr marL="457200" indent="-457200"/>
            <a:r>
              <a:rPr lang="en-US" sz="1600" dirty="0">
                <a:solidFill>
                  <a:schemeClr val="bg1"/>
                </a:solidFill>
              </a:rPr>
              <a:t>[3] Thermo Fisher Scientific, "Overview of Electrophoresis", Thermofisher.com, 2021. [Online]. Available: </a:t>
            </a:r>
            <a:r>
              <a:rPr lang="en-US" sz="1600" dirty="0">
                <a:solidFill>
                  <a:schemeClr val="bg1"/>
                </a:solidFill>
                <a:hlinkClick r:id="rId2"/>
              </a:rPr>
              <a:t>https://www.thermofisher.com/us/en/home/life-science/protein-biology/protein-biology-learning-center/protein-biology-resource-library/pierce-protein-methods/overview-electrophoresis.html</a:t>
            </a:r>
            <a:r>
              <a:rPr lang="en-US" sz="1600" dirty="0">
                <a:solidFill>
                  <a:schemeClr val="bg1"/>
                </a:solidFill>
              </a:rPr>
              <a:t>. [Accessed: 28- Oct- 2021].</a:t>
            </a:r>
          </a:p>
          <a:p>
            <a:pPr marL="457200" indent="-457200"/>
            <a:endParaRPr lang="en-US" sz="1600" dirty="0">
              <a:solidFill>
                <a:schemeClr val="bg1"/>
              </a:solidFill>
            </a:endParaRPr>
          </a:p>
          <a:p>
            <a:pPr marL="457200" indent="-457200"/>
            <a:r>
              <a:rPr lang="en-US" sz="1600" dirty="0">
                <a:solidFill>
                  <a:schemeClr val="bg1"/>
                </a:solidFill>
              </a:rPr>
              <a:t>[4] BioTech Online, "Explanation of Proteomics 2D Gel Electrophoresis", DnaTube.com - Scientific Video and Animation Site, 2021. [Online]. Available: </a:t>
            </a:r>
            <a:r>
              <a:rPr lang="en-US" sz="1600" dirty="0">
                <a:solidFill>
                  <a:schemeClr val="bg1"/>
                </a:solidFill>
                <a:hlinkClick r:id="rId3"/>
              </a:rPr>
              <a:t>https://www.dnatube.com/video/27901/Explanation-of-Proteomics-2D-Gel-Electrophoresis</a:t>
            </a:r>
            <a:r>
              <a:rPr lang="en-US" sz="1600" dirty="0">
                <a:solidFill>
                  <a:schemeClr val="bg1"/>
                </a:solidFill>
              </a:rPr>
              <a:t>. [Accessed: 28- Oct- 2021].</a:t>
            </a:r>
          </a:p>
          <a:p>
            <a:pPr marL="457200" indent="-457200"/>
            <a:endParaRPr lang="en-US" sz="1600" dirty="0">
              <a:solidFill>
                <a:schemeClr val="bg1"/>
              </a:solidFill>
            </a:endParaRPr>
          </a:p>
          <a:p>
            <a:pPr marL="457200" indent="-457200"/>
            <a:r>
              <a:rPr lang="en-US" sz="1600" dirty="0">
                <a:solidFill>
                  <a:schemeClr val="bg1"/>
                </a:solidFill>
              </a:rPr>
              <a:t>[5] M. </a:t>
            </a:r>
            <a:r>
              <a:rPr lang="en-US" sz="1600" dirty="0" err="1">
                <a:solidFill>
                  <a:schemeClr val="bg1"/>
                </a:solidFill>
              </a:rPr>
              <a:t>Padula</a:t>
            </a:r>
            <a:r>
              <a:rPr lang="en-US" sz="1600" dirty="0">
                <a:solidFill>
                  <a:schemeClr val="bg1"/>
                </a:solidFill>
              </a:rPr>
              <a:t>, "Isoelectric focusing of proteins", Youtube.com, 2021. [Online]. Available: </a:t>
            </a:r>
            <a:r>
              <a:rPr lang="en-US" sz="1600" dirty="0">
                <a:solidFill>
                  <a:schemeClr val="bg1"/>
                </a:solidFill>
                <a:hlinkClick r:id="rId4"/>
              </a:rPr>
              <a:t>https://www.youtube.com/watch?v=ebrAlKLvw0M</a:t>
            </a:r>
            <a:r>
              <a:rPr lang="en-US" sz="1600" dirty="0">
                <a:solidFill>
                  <a:schemeClr val="bg1"/>
                </a:solidFill>
              </a:rPr>
              <a:t>. [Accessed: 28- Oct- 2021].</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287978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6D4B6077-E1DB-4E2C-9D56-AE7D41331431}"/>
                  </a:ext>
                </a:extLst>
              </p:cNvPr>
              <p:cNvGraphicFramePr>
                <a:graphicFrameLocks noChangeAspect="1"/>
              </p:cNvGraphicFramePr>
              <p:nvPr>
                <p:extLst>
                  <p:ext uri="{D42A27DB-BD31-4B8C-83A1-F6EECF244321}">
                    <p14:modId xmlns:p14="http://schemas.microsoft.com/office/powerpoint/2010/main" val="1005967854"/>
                  </p:ext>
                </p:extLst>
              </p:nvPr>
            </p:nvGraphicFramePr>
            <p:xfrm>
              <a:off x="4382" y="184898"/>
              <a:ext cx="5450672" cy="4879646"/>
            </p:xfrm>
            <a:graphic>
              <a:graphicData uri="http://schemas.microsoft.com/office/powerpoint/2016/slidezoom">
                <pslz:sldZm>
                  <pslz:sldZmObj sldId="258" cId="3281894889">
                    <pslz:zmPr id="{E14A2B57-2540-40D8-A0DD-9DB4D8D6211A}"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5450672" cy="4879646"/>
                        </a:xfrm>
                        <a:prstGeom prst="rect">
                          <a:avLst/>
                        </a:prstGeom>
                        <a:ln w="3175">
                          <a:noFill/>
                        </a:ln>
                      </p166:spPr>
                    </pslz:zmPr>
                  </pslz:sldZmObj>
                </pslz:sldZm>
              </a:graphicData>
            </a:graphic>
          </p:graphicFrame>
        </mc:Choice>
        <mc:Fallback xmlns="">
          <p:pic>
            <p:nvPicPr>
              <p:cNvPr id="37" name="Slide Zoom 36">
                <a:hlinkClick r:id="rId4" action="ppaction://hlinksldjump"/>
                <a:extLst>
                  <a:ext uri="{FF2B5EF4-FFF2-40B4-BE49-F238E27FC236}">
                    <a16:creationId xmlns:a16="http://schemas.microsoft.com/office/drawing/2014/main" id="{6D4B6077-E1DB-4E2C-9D56-AE7D41331431}"/>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382" y="184898"/>
                <a:ext cx="5450672" cy="4879646"/>
              </a:xfrm>
              <a:prstGeom prst="rect">
                <a:avLst/>
              </a:prstGeom>
              <a:ln w="3175">
                <a:noFill/>
              </a:ln>
            </p:spPr>
          </p:pic>
        </mc:Fallback>
      </mc:AlternateContent>
      <p:cxnSp>
        <p:nvCxnSpPr>
          <p:cNvPr id="9" name="Straight Connector 8">
            <a:extLst>
              <a:ext uri="{FF2B5EF4-FFF2-40B4-BE49-F238E27FC236}">
                <a16:creationId xmlns:a16="http://schemas.microsoft.com/office/drawing/2014/main" id="{FD18D796-2291-45DA-BF12-6FA75D869F19}"/>
              </a:ext>
            </a:extLst>
          </p:cNvPr>
          <p:cNvCxnSpPr>
            <a:cxnSpLocks/>
          </p:cNvCxnSpPr>
          <p:nvPr/>
        </p:nvCxnSpPr>
        <p:spPr>
          <a:xfrm flipH="1" flipV="1">
            <a:off x="4995052" y="3429000"/>
            <a:ext cx="1257702" cy="542110"/>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9E6560-245B-4D06-BBBE-69AEF402A6D4}"/>
              </a:ext>
            </a:extLst>
          </p:cNvPr>
          <p:cNvCxnSpPr>
            <a:cxnSpLocks/>
          </p:cNvCxnSpPr>
          <p:nvPr/>
        </p:nvCxnSpPr>
        <p:spPr>
          <a:xfrm flipH="1">
            <a:off x="8690624" y="2516777"/>
            <a:ext cx="1190600" cy="1181939"/>
          </a:xfrm>
          <a:prstGeom prst="line">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0C33C7BA-14FA-46E8-BBCC-0CC7EBFCC9A5}"/>
                  </a:ext>
                </a:extLst>
              </p:cNvPr>
              <p:cNvGraphicFramePr>
                <a:graphicFrameLocks noChangeAspect="1"/>
              </p:cNvGraphicFramePr>
              <p:nvPr>
                <p:extLst>
                  <p:ext uri="{D42A27DB-BD31-4B8C-83A1-F6EECF244321}">
                    <p14:modId xmlns:p14="http://schemas.microsoft.com/office/powerpoint/2010/main" val="474734625"/>
                  </p:ext>
                </p:extLst>
              </p:nvPr>
            </p:nvGraphicFramePr>
            <p:xfrm>
              <a:off x="5783479" y="3225796"/>
              <a:ext cx="3625332" cy="3234528"/>
            </p:xfrm>
            <a:graphic>
              <a:graphicData uri="http://schemas.microsoft.com/office/powerpoint/2016/slidezoom">
                <pslz:sldZm>
                  <pslz:sldZmObj sldId="260" cId="2762735285">
                    <pslz:zmPr id="{AE33650D-8382-4272-9218-75640A6DB969}"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3625332" cy="3234528"/>
                        </a:xfrm>
                        <a:prstGeom prst="rect">
                          <a:avLst/>
                        </a:prstGeom>
                      </p166:spPr>
                    </pslz:zmPr>
                  </pslz:sldZmObj>
                </pslz:sldZm>
              </a:graphicData>
            </a:graphic>
          </p:graphicFrame>
        </mc:Choice>
        <mc:Fallback xmlns="">
          <p:pic>
            <p:nvPicPr>
              <p:cNvPr id="41" name="Slide Zoom 40">
                <a:hlinkClick r:id="rId7" action="ppaction://hlinksldjump"/>
                <a:extLst>
                  <a:ext uri="{FF2B5EF4-FFF2-40B4-BE49-F238E27FC236}">
                    <a16:creationId xmlns:a16="http://schemas.microsoft.com/office/drawing/2014/main" id="{0C33C7BA-14FA-46E8-BBCC-0CC7EBFCC9A5}"/>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783479" y="3225796"/>
                <a:ext cx="3625332" cy="323452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233249DF-7B30-4BC8-A8C8-273AB79F3E54}"/>
                  </a:ext>
                </a:extLst>
              </p:cNvPr>
              <p:cNvGraphicFramePr>
                <a:graphicFrameLocks noChangeAspect="1"/>
              </p:cNvGraphicFramePr>
              <p:nvPr>
                <p:extLst>
                  <p:ext uri="{D42A27DB-BD31-4B8C-83A1-F6EECF244321}">
                    <p14:modId xmlns:p14="http://schemas.microsoft.com/office/powerpoint/2010/main" val="1367720348"/>
                  </p:ext>
                </p:extLst>
              </p:nvPr>
            </p:nvGraphicFramePr>
            <p:xfrm>
              <a:off x="7980809" y="746665"/>
              <a:ext cx="5329900" cy="2162432"/>
            </p:xfrm>
            <a:graphic>
              <a:graphicData uri="http://schemas.microsoft.com/office/powerpoint/2016/slidezoom">
                <pslz:sldZm>
                  <pslz:sldZmObj sldId="271" cId="2879789084">
                    <pslz:zmPr id="{12FD993A-FFF6-4DD2-B7DD-6FF1AF7CA6B1}"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5329900" cy="2162432"/>
                        </a:xfrm>
                        <a:prstGeom prst="rect">
                          <a:avLst/>
                        </a:prstGeom>
                      </p166:spPr>
                    </pslz:zmPr>
                  </pslz:sldZmObj>
                </pslz:sldZm>
              </a:graphicData>
            </a:graphic>
          </p:graphicFrame>
        </mc:Choice>
        <mc:Fallback xmlns="">
          <p:pic>
            <p:nvPicPr>
              <p:cNvPr id="43" name="Slide Zoom 42">
                <a:hlinkClick r:id="rId10" action="ppaction://hlinksldjump"/>
                <a:extLst>
                  <a:ext uri="{FF2B5EF4-FFF2-40B4-BE49-F238E27FC236}">
                    <a16:creationId xmlns:a16="http://schemas.microsoft.com/office/drawing/2014/main" id="{233249DF-7B30-4BC8-A8C8-273AB79F3E54}"/>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7980809" y="746665"/>
                <a:ext cx="5329900" cy="2162432"/>
              </a:xfrm>
              <a:prstGeom prst="rect">
                <a:avLst/>
              </a:prstGeom>
            </p:spPr>
          </p:pic>
        </mc:Fallback>
      </mc:AlternateContent>
    </p:spTree>
    <p:extLst>
      <p:ext uri="{BB962C8B-B14F-4D97-AF65-F5344CB8AC3E}">
        <p14:creationId xmlns:p14="http://schemas.microsoft.com/office/powerpoint/2010/main" val="991880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8" name="Slide Zoom 57">
                <a:extLst>
                  <a:ext uri="{FF2B5EF4-FFF2-40B4-BE49-F238E27FC236}">
                    <a16:creationId xmlns:a16="http://schemas.microsoft.com/office/drawing/2014/main" id="{0E011EDB-3904-4C50-AF38-B3385A310874}"/>
                  </a:ext>
                </a:extLst>
              </p:cNvPr>
              <p:cNvGraphicFramePr>
                <a:graphicFrameLocks noChangeAspect="1"/>
              </p:cNvGraphicFramePr>
              <p:nvPr>
                <p:extLst>
                  <p:ext uri="{D42A27DB-BD31-4B8C-83A1-F6EECF244321}">
                    <p14:modId xmlns:p14="http://schemas.microsoft.com/office/powerpoint/2010/main" val="1605022899"/>
                  </p:ext>
                </p:extLst>
              </p:nvPr>
            </p:nvGraphicFramePr>
            <p:xfrm>
              <a:off x="7963777" y="4364489"/>
              <a:ext cx="2335642" cy="2332844"/>
            </p:xfrm>
            <a:graphic>
              <a:graphicData uri="http://schemas.microsoft.com/office/powerpoint/2016/slidezoom">
                <pslz:sldZm>
                  <pslz:sldZmObj sldId="273" cId="1831382138">
                    <pslz:zmPr id="{8F5B0FC4-FA20-4671-BA20-793CB565A372}"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335642" cy="2332844"/>
                        </a:xfrm>
                        <a:prstGeom prst="rect">
                          <a:avLst/>
                        </a:prstGeom>
                      </p166:spPr>
                    </pslz:zmPr>
                  </pslz:sldZmObj>
                </pslz:sldZm>
              </a:graphicData>
            </a:graphic>
          </p:graphicFrame>
        </mc:Choice>
        <mc:Fallback xmlns="">
          <p:pic>
            <p:nvPicPr>
              <p:cNvPr id="58" name="Slide Zoom 57">
                <a:hlinkClick r:id="rId4" action="ppaction://hlinksldjump"/>
                <a:extLst>
                  <a:ext uri="{FF2B5EF4-FFF2-40B4-BE49-F238E27FC236}">
                    <a16:creationId xmlns:a16="http://schemas.microsoft.com/office/drawing/2014/main" id="{0E011EDB-3904-4C50-AF38-B3385A31087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963777" y="4364489"/>
                <a:ext cx="2335642" cy="233284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6" name="Slide Zoom 55">
                <a:extLst>
                  <a:ext uri="{FF2B5EF4-FFF2-40B4-BE49-F238E27FC236}">
                    <a16:creationId xmlns:a16="http://schemas.microsoft.com/office/drawing/2014/main" id="{B3E912CE-1DC5-4014-9A1E-796839CD696A}"/>
                  </a:ext>
                </a:extLst>
              </p:cNvPr>
              <p:cNvGraphicFramePr>
                <a:graphicFrameLocks noChangeAspect="1"/>
              </p:cNvGraphicFramePr>
              <p:nvPr>
                <p:extLst>
                  <p:ext uri="{D42A27DB-BD31-4B8C-83A1-F6EECF244321}">
                    <p14:modId xmlns:p14="http://schemas.microsoft.com/office/powerpoint/2010/main" val="1973596303"/>
                  </p:ext>
                </p:extLst>
              </p:nvPr>
            </p:nvGraphicFramePr>
            <p:xfrm>
              <a:off x="9624868" y="2269090"/>
              <a:ext cx="2317044" cy="2319820"/>
            </p:xfrm>
            <a:graphic>
              <a:graphicData uri="http://schemas.microsoft.com/office/powerpoint/2016/slidezoom">
                <pslz:sldZm>
                  <pslz:sldZmObj sldId="272" cId="3575400635">
                    <pslz:zmPr id="{B04CA08B-49C1-44D9-A8BD-E4B9FC126487}"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317044" cy="2319820"/>
                        </a:xfrm>
                        <a:prstGeom prst="rect">
                          <a:avLst/>
                        </a:prstGeom>
                      </p166:spPr>
                    </pslz:zmPr>
                  </pslz:sldZmObj>
                </pslz:sldZm>
              </a:graphicData>
            </a:graphic>
          </p:graphicFrame>
        </mc:Choice>
        <mc:Fallback xmlns="">
          <p:pic>
            <p:nvPicPr>
              <p:cNvPr id="56" name="Slide Zoom 55">
                <a:hlinkClick r:id="rId7" action="ppaction://hlinksldjump"/>
                <a:extLst>
                  <a:ext uri="{FF2B5EF4-FFF2-40B4-BE49-F238E27FC236}">
                    <a16:creationId xmlns:a16="http://schemas.microsoft.com/office/drawing/2014/main" id="{B3E912CE-1DC5-4014-9A1E-796839CD696A}"/>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9624868" y="2269090"/>
                <a:ext cx="2317044" cy="231982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4" name="Slide Zoom 53">
                <a:extLst>
                  <a:ext uri="{FF2B5EF4-FFF2-40B4-BE49-F238E27FC236}">
                    <a16:creationId xmlns:a16="http://schemas.microsoft.com/office/drawing/2014/main" id="{FB1690D8-8BE3-4DB5-8B73-4122089F2897}"/>
                  </a:ext>
                </a:extLst>
              </p:cNvPr>
              <p:cNvGraphicFramePr>
                <a:graphicFrameLocks noChangeAspect="1"/>
              </p:cNvGraphicFramePr>
              <p:nvPr>
                <p:extLst>
                  <p:ext uri="{D42A27DB-BD31-4B8C-83A1-F6EECF244321}">
                    <p14:modId xmlns:p14="http://schemas.microsoft.com/office/powerpoint/2010/main" val="2036514494"/>
                  </p:ext>
                </p:extLst>
              </p:nvPr>
            </p:nvGraphicFramePr>
            <p:xfrm>
              <a:off x="7973077" y="160665"/>
              <a:ext cx="2363620" cy="2332850"/>
            </p:xfrm>
            <a:graphic>
              <a:graphicData uri="http://schemas.microsoft.com/office/powerpoint/2016/slidezoom">
                <pslz:sldZm>
                  <pslz:sldZmObj sldId="259" cId="2578737109">
                    <pslz:zmPr id="{27C18CE0-866B-41D5-8F27-F0CC74BC4361}"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363620" cy="2332850"/>
                        </a:xfrm>
                        <a:prstGeom prst="rect">
                          <a:avLst/>
                        </a:prstGeom>
                      </p166:spPr>
                    </pslz:zmPr>
                  </pslz:sldZmObj>
                </pslz:sldZm>
              </a:graphicData>
            </a:graphic>
          </p:graphicFrame>
        </mc:Choice>
        <mc:Fallback xmlns="">
          <p:pic>
            <p:nvPicPr>
              <p:cNvPr id="54" name="Slide Zoom 53">
                <a:hlinkClick r:id="rId10" action="ppaction://hlinksldjump"/>
                <a:extLst>
                  <a:ext uri="{FF2B5EF4-FFF2-40B4-BE49-F238E27FC236}">
                    <a16:creationId xmlns:a16="http://schemas.microsoft.com/office/drawing/2014/main" id="{FB1690D8-8BE3-4DB5-8B73-4122089F2897}"/>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7973077" y="160665"/>
                <a:ext cx="2363620" cy="2332850"/>
              </a:xfrm>
              <a:prstGeom prst="rect">
                <a:avLst/>
              </a:prstGeom>
            </p:spPr>
          </p:pic>
        </mc:Fallback>
      </mc:AlternateContent>
      <p:cxnSp>
        <p:nvCxnSpPr>
          <p:cNvPr id="3" name="Straight Connector 2">
            <a:extLst>
              <a:ext uri="{FF2B5EF4-FFF2-40B4-BE49-F238E27FC236}">
                <a16:creationId xmlns:a16="http://schemas.microsoft.com/office/drawing/2014/main" id="{05380268-2A23-4B0B-80B2-2710C34E2BBB}"/>
              </a:ext>
            </a:extLst>
          </p:cNvPr>
          <p:cNvCxnSpPr>
            <a:cxnSpLocks/>
          </p:cNvCxnSpPr>
          <p:nvPr/>
        </p:nvCxnSpPr>
        <p:spPr>
          <a:xfrm flipV="1">
            <a:off x="6165669" y="1434554"/>
            <a:ext cx="1512762" cy="538546"/>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3B153E0-6592-4081-ADC2-99E5D12C1EAE}"/>
              </a:ext>
            </a:extLst>
          </p:cNvPr>
          <p:cNvCxnSpPr>
            <a:cxnSpLocks/>
            <a:stCxn id="10" idx="6"/>
          </p:cNvCxnSpPr>
          <p:nvPr/>
        </p:nvCxnSpPr>
        <p:spPr>
          <a:xfrm>
            <a:off x="6525810" y="3429000"/>
            <a:ext cx="2557230"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6A19FC0-73FF-4017-9673-E0A0F4F1DE82}"/>
              </a:ext>
            </a:extLst>
          </p:cNvPr>
          <p:cNvGrpSpPr/>
          <p:nvPr/>
        </p:nvGrpSpPr>
        <p:grpSpPr>
          <a:xfrm>
            <a:off x="197106" y="264649"/>
            <a:ext cx="6328704" cy="6328702"/>
            <a:chOff x="155882" y="992868"/>
            <a:chExt cx="4872266" cy="4872264"/>
          </a:xfrm>
        </p:grpSpPr>
        <p:sp>
          <p:nvSpPr>
            <p:cNvPr id="10" name="Oval 9">
              <a:extLst>
                <a:ext uri="{FF2B5EF4-FFF2-40B4-BE49-F238E27FC236}">
                  <a16:creationId xmlns:a16="http://schemas.microsoft.com/office/drawing/2014/main" id="{0C42941A-7712-4A31-8461-F62828C93C6A}"/>
                </a:ext>
              </a:extLst>
            </p:cNvPr>
            <p:cNvSpPr/>
            <p:nvPr/>
          </p:nvSpPr>
          <p:spPr>
            <a:xfrm>
              <a:off x="155882" y="992868"/>
              <a:ext cx="4872266" cy="4872264"/>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E4DB3F6-8686-4154-9A9D-554E5C1C7E5B}"/>
                </a:ext>
              </a:extLst>
            </p:cNvPr>
            <p:cNvSpPr txBox="1"/>
            <p:nvPr/>
          </p:nvSpPr>
          <p:spPr>
            <a:xfrm>
              <a:off x="155882" y="1810807"/>
              <a:ext cx="4872266" cy="1777104"/>
            </a:xfrm>
            <a:prstGeom prst="rect">
              <a:avLst/>
            </a:prstGeom>
            <a:noFill/>
          </p:spPr>
          <p:txBody>
            <a:bodyPr wrap="square" rtlCol="0">
              <a:spAutoFit/>
            </a:bodyPr>
            <a:lstStyle/>
            <a:p>
              <a:pPr algn="ctr"/>
              <a:r>
                <a:rPr lang="en-US" sz="7200" spc="-150" dirty="0">
                  <a:solidFill>
                    <a:schemeClr val="bg1"/>
                  </a:solidFill>
                  <a:latin typeface="Raleway Black" pitchFamily="2" charset="0"/>
                </a:rPr>
                <a:t>Gel-Based Proteomics</a:t>
              </a:r>
            </a:p>
          </p:txBody>
        </p:sp>
        <p:pic>
          <p:nvPicPr>
            <p:cNvPr id="12" name="Picture 11" descr="A picture containing icon&#10;&#10;Description automatically generated">
              <a:extLst>
                <a:ext uri="{FF2B5EF4-FFF2-40B4-BE49-F238E27FC236}">
                  <a16:creationId xmlns:a16="http://schemas.microsoft.com/office/drawing/2014/main" id="{849509E4-4E2C-4D21-807A-5F4DB9BBA2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5082" y="3319221"/>
              <a:ext cx="2994717" cy="2280070"/>
            </a:xfrm>
            <a:prstGeom prst="rect">
              <a:avLst/>
            </a:prstGeom>
          </p:spPr>
        </p:pic>
      </p:grpSp>
      <p:cxnSp>
        <p:nvCxnSpPr>
          <p:cNvPr id="20" name="Straight Connector 19">
            <a:extLst>
              <a:ext uri="{FF2B5EF4-FFF2-40B4-BE49-F238E27FC236}">
                <a16:creationId xmlns:a16="http://schemas.microsoft.com/office/drawing/2014/main" id="{EA81CD51-B2A5-4B7A-9B17-7C361146CF86}"/>
              </a:ext>
            </a:extLst>
          </p:cNvPr>
          <p:cNvCxnSpPr>
            <a:cxnSpLocks/>
          </p:cNvCxnSpPr>
          <p:nvPr/>
        </p:nvCxnSpPr>
        <p:spPr>
          <a:xfrm>
            <a:off x="6291417" y="4767225"/>
            <a:ext cx="1387014" cy="519359"/>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894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AA3C1A-0A5B-4C28-9719-2EEE73711DE2}"/>
              </a:ext>
            </a:extLst>
          </p:cNvPr>
          <p:cNvGrpSpPr/>
          <p:nvPr/>
        </p:nvGrpSpPr>
        <p:grpSpPr>
          <a:xfrm>
            <a:off x="127102" y="734602"/>
            <a:ext cx="5388796" cy="5388796"/>
            <a:chOff x="815471" y="734602"/>
            <a:chExt cx="5388796" cy="5388796"/>
          </a:xfrm>
        </p:grpSpPr>
        <p:sp>
          <p:nvSpPr>
            <p:cNvPr id="3" name="Oval 2">
              <a:extLst>
                <a:ext uri="{FF2B5EF4-FFF2-40B4-BE49-F238E27FC236}">
                  <a16:creationId xmlns:a16="http://schemas.microsoft.com/office/drawing/2014/main" id="{C871B4B6-BD70-4238-AAE9-60206D11C1F2}"/>
                </a:ext>
              </a:extLst>
            </p:cNvPr>
            <p:cNvSpPr/>
            <p:nvPr/>
          </p:nvSpPr>
          <p:spPr>
            <a:xfrm>
              <a:off x="815471" y="734602"/>
              <a:ext cx="5388796" cy="5388796"/>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5020AB9-CBEB-4F98-87A9-007C6765A67C}"/>
                </a:ext>
              </a:extLst>
            </p:cNvPr>
            <p:cNvSpPr txBox="1"/>
            <p:nvPr/>
          </p:nvSpPr>
          <p:spPr>
            <a:xfrm>
              <a:off x="2162998" y="1907922"/>
              <a:ext cx="2853666" cy="1015663"/>
            </a:xfrm>
            <a:prstGeom prst="rect">
              <a:avLst/>
            </a:prstGeom>
            <a:noFill/>
          </p:spPr>
          <p:txBody>
            <a:bodyPr wrap="none" rtlCol="0">
              <a:spAutoFit/>
            </a:bodyPr>
            <a:lstStyle/>
            <a:p>
              <a:r>
                <a:rPr lang="en-US" sz="6000" spc="-150" dirty="0">
                  <a:solidFill>
                    <a:schemeClr val="bg1"/>
                  </a:solidFill>
                  <a:latin typeface="Raleway Black" pitchFamily="2" charset="0"/>
                </a:rPr>
                <a:t>WHAT?</a:t>
              </a:r>
            </a:p>
          </p:txBody>
        </p:sp>
        <p:cxnSp>
          <p:nvCxnSpPr>
            <p:cNvPr id="4" name="Straight Connector 3">
              <a:extLst>
                <a:ext uri="{FF2B5EF4-FFF2-40B4-BE49-F238E27FC236}">
                  <a16:creationId xmlns:a16="http://schemas.microsoft.com/office/drawing/2014/main" id="{2EA2DBDD-D219-4B80-8DCC-4E827C98F834}"/>
                </a:ext>
              </a:extLst>
            </p:cNvPr>
            <p:cNvCxnSpPr/>
            <p:nvPr/>
          </p:nvCxnSpPr>
          <p:spPr>
            <a:xfrm>
              <a:off x="2118563" y="2923585"/>
              <a:ext cx="278261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6562CF4-D44F-4633-9E80-E8DF7A6FFCC5}"/>
                </a:ext>
              </a:extLst>
            </p:cNvPr>
            <p:cNvSpPr txBox="1"/>
            <p:nvPr/>
          </p:nvSpPr>
          <p:spPr>
            <a:xfrm flipH="1">
              <a:off x="968989" y="3053019"/>
              <a:ext cx="5081761" cy="1077218"/>
            </a:xfrm>
            <a:prstGeom prst="rect">
              <a:avLst/>
            </a:prstGeom>
            <a:noFill/>
          </p:spPr>
          <p:txBody>
            <a:bodyPr wrap="square" rtlCol="0">
              <a:spAutoFit/>
            </a:bodyPr>
            <a:lstStyle/>
            <a:p>
              <a:pPr algn="ctr"/>
              <a:r>
                <a:rPr lang="en-US" sz="3200" spc="-150" dirty="0">
                  <a:solidFill>
                    <a:schemeClr val="bg1"/>
                  </a:solidFill>
                  <a:latin typeface="Raleway Black" pitchFamily="2" charset="0"/>
                </a:rPr>
                <a:t>What is Gel-based proteomics?</a:t>
              </a:r>
            </a:p>
          </p:txBody>
        </p:sp>
      </p:grpSp>
      <p:sp>
        <p:nvSpPr>
          <p:cNvPr id="11" name="TextBox 10">
            <a:extLst>
              <a:ext uri="{FF2B5EF4-FFF2-40B4-BE49-F238E27FC236}">
                <a16:creationId xmlns:a16="http://schemas.microsoft.com/office/drawing/2014/main" id="{4C696559-C6C9-4388-B652-7F9C553BD25B}"/>
              </a:ext>
            </a:extLst>
          </p:cNvPr>
          <p:cNvSpPr txBox="1"/>
          <p:nvPr/>
        </p:nvSpPr>
        <p:spPr>
          <a:xfrm>
            <a:off x="6197644" y="2030284"/>
            <a:ext cx="5872145" cy="2797432"/>
          </a:xfrm>
          <a:prstGeom prst="rect">
            <a:avLst/>
          </a:prstGeom>
          <a:solidFill>
            <a:schemeClr val="accent2">
              <a:alpha val="65000"/>
            </a:schemeClr>
          </a:solidFill>
          <a:ln w="76200">
            <a:solidFill>
              <a:schemeClr val="bg1"/>
            </a:solidFill>
          </a:ln>
        </p:spPr>
        <p:txBody>
          <a:bodyPr wrap="square" rtlCol="0">
            <a:spAutoFit/>
          </a:bodyPr>
          <a:lstStyle/>
          <a:p>
            <a:pPr marL="800100" lvl="1" indent="-342900">
              <a:lnSpc>
                <a:spcPct val="150000"/>
              </a:lnSpc>
              <a:buFont typeface="Arial" panose="020B0604020202020204" pitchFamily="34" charset="0"/>
              <a:buChar char="•"/>
            </a:pPr>
            <a:r>
              <a:rPr lang="en-US" sz="2400" u="sng" dirty="0">
                <a:solidFill>
                  <a:schemeClr val="bg1"/>
                </a:solidFill>
                <a:latin typeface="Raleway Black" pitchFamily="2" charset="0"/>
              </a:rPr>
              <a:t>A Method of Global Protein</a:t>
            </a:r>
          </a:p>
          <a:p>
            <a:pPr marL="1257300" lvl="2" indent="-342900">
              <a:lnSpc>
                <a:spcPct val="150000"/>
              </a:lnSpc>
              <a:buFont typeface="Arial" panose="020B0604020202020204" pitchFamily="34" charset="0"/>
              <a:buChar char="•"/>
            </a:pPr>
            <a:r>
              <a:rPr lang="en-US" sz="2400" dirty="0">
                <a:solidFill>
                  <a:srgbClr val="FFFF00"/>
                </a:solidFill>
                <a:latin typeface="Raleway Black" pitchFamily="2" charset="0"/>
              </a:rPr>
              <a:t>Separation</a:t>
            </a:r>
            <a:r>
              <a:rPr lang="en-US" sz="2400" baseline="30000" dirty="0">
                <a:solidFill>
                  <a:srgbClr val="FFFF00"/>
                </a:solidFill>
                <a:latin typeface="Raleway Black" pitchFamily="2" charset="0"/>
              </a:rPr>
              <a:t>[1]</a:t>
            </a:r>
            <a:endParaRPr lang="en-US" sz="2400" dirty="0">
              <a:solidFill>
                <a:srgbClr val="FFFF00"/>
              </a:solidFill>
              <a:latin typeface="Raleway Black" pitchFamily="2" charset="0"/>
            </a:endParaRPr>
          </a:p>
          <a:p>
            <a:pPr marL="1257300" lvl="2" indent="-342900">
              <a:lnSpc>
                <a:spcPct val="150000"/>
              </a:lnSpc>
              <a:buFont typeface="Arial" panose="020B0604020202020204" pitchFamily="34" charset="0"/>
              <a:buChar char="•"/>
            </a:pPr>
            <a:r>
              <a:rPr lang="en-US" sz="2400" dirty="0">
                <a:solidFill>
                  <a:srgbClr val="FFFF00"/>
                </a:solidFill>
                <a:latin typeface="Raleway Black" pitchFamily="2" charset="0"/>
              </a:rPr>
              <a:t>Quantification</a:t>
            </a:r>
            <a:r>
              <a:rPr lang="en-US" sz="2400" baseline="30000" dirty="0">
                <a:solidFill>
                  <a:srgbClr val="FFFF00"/>
                </a:solidFill>
                <a:latin typeface="Raleway Black" pitchFamily="2" charset="0"/>
              </a:rPr>
              <a:t>[1]</a:t>
            </a:r>
            <a:endParaRPr lang="en-US" sz="2400" dirty="0">
              <a:solidFill>
                <a:srgbClr val="FFFF00"/>
              </a:solidFill>
              <a:latin typeface="Raleway Black" pitchFamily="2" charset="0"/>
            </a:endParaRPr>
          </a:p>
          <a:p>
            <a:pPr marL="800100" lvl="1" indent="-342900">
              <a:lnSpc>
                <a:spcPct val="150000"/>
              </a:lnSpc>
              <a:buFont typeface="Arial" panose="020B0604020202020204" pitchFamily="34" charset="0"/>
              <a:buChar char="•"/>
            </a:pPr>
            <a:r>
              <a:rPr lang="en-US" sz="2400" u="sng" dirty="0">
                <a:solidFill>
                  <a:schemeClr val="bg1"/>
                </a:solidFill>
                <a:latin typeface="Raleway Black" pitchFamily="2" charset="0"/>
              </a:rPr>
              <a:t>Works on Principles of</a:t>
            </a:r>
          </a:p>
          <a:p>
            <a:pPr marL="1257300" lvl="2" indent="-342900">
              <a:lnSpc>
                <a:spcPct val="150000"/>
              </a:lnSpc>
              <a:buFont typeface="Arial" panose="020B0604020202020204" pitchFamily="34" charset="0"/>
              <a:buChar char="•"/>
            </a:pPr>
            <a:r>
              <a:rPr lang="en-US" sz="2400" dirty="0">
                <a:solidFill>
                  <a:srgbClr val="FFFF00"/>
                </a:solidFill>
                <a:latin typeface="Raleway Black" pitchFamily="2" charset="0"/>
              </a:rPr>
              <a:t>Protein Electrophoresis</a:t>
            </a:r>
            <a:r>
              <a:rPr lang="en-US" sz="2400" baseline="30000" dirty="0">
                <a:solidFill>
                  <a:srgbClr val="FFFF00"/>
                </a:solidFill>
                <a:latin typeface="Raleway Black" pitchFamily="2" charset="0"/>
              </a:rPr>
              <a:t>[2]</a:t>
            </a:r>
            <a:r>
              <a:rPr lang="en-US" sz="2400" dirty="0">
                <a:solidFill>
                  <a:srgbClr val="FFFF00"/>
                </a:solidFill>
                <a:latin typeface="Raleway Black" pitchFamily="2" charset="0"/>
              </a:rPr>
              <a:t> </a:t>
            </a:r>
          </a:p>
        </p:txBody>
      </p:sp>
      <p:cxnSp>
        <p:nvCxnSpPr>
          <p:cNvPr id="16" name="Straight Connector 15">
            <a:extLst>
              <a:ext uri="{FF2B5EF4-FFF2-40B4-BE49-F238E27FC236}">
                <a16:creationId xmlns:a16="http://schemas.microsoft.com/office/drawing/2014/main" id="{EE5CD693-9FB0-456C-BCCD-1D06AC49FB0B}"/>
              </a:ext>
            </a:extLst>
          </p:cNvPr>
          <p:cNvCxnSpPr>
            <a:cxnSpLocks/>
            <a:stCxn id="3" idx="6"/>
          </p:cNvCxnSpPr>
          <p:nvPr/>
        </p:nvCxnSpPr>
        <p:spPr>
          <a:xfrm>
            <a:off x="5515898" y="3429000"/>
            <a:ext cx="478460"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pic>
        <p:nvPicPr>
          <p:cNvPr id="13" name="Graphic 12" descr="Confused face with solid fill with solid fill">
            <a:extLst>
              <a:ext uri="{FF2B5EF4-FFF2-40B4-BE49-F238E27FC236}">
                <a16:creationId xmlns:a16="http://schemas.microsoft.com/office/drawing/2014/main" id="{78EF74DD-9B0B-4DA7-8102-6F972A11BC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96214" y="4069914"/>
            <a:ext cx="1850572" cy="1850572"/>
          </a:xfrm>
          <a:prstGeom prst="rect">
            <a:avLst/>
          </a:prstGeom>
        </p:spPr>
      </p:pic>
    </p:spTree>
    <p:extLst>
      <p:ext uri="{BB962C8B-B14F-4D97-AF65-F5344CB8AC3E}">
        <p14:creationId xmlns:p14="http://schemas.microsoft.com/office/powerpoint/2010/main" val="257873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25C7E3-53DF-471E-B6DD-0EAFBD3E4E61}"/>
              </a:ext>
            </a:extLst>
          </p:cNvPr>
          <p:cNvGrpSpPr/>
          <p:nvPr/>
        </p:nvGrpSpPr>
        <p:grpSpPr>
          <a:xfrm>
            <a:off x="127102" y="734602"/>
            <a:ext cx="5388796" cy="5388796"/>
            <a:chOff x="815471" y="734602"/>
            <a:chExt cx="5388796" cy="5388796"/>
          </a:xfrm>
        </p:grpSpPr>
        <p:sp>
          <p:nvSpPr>
            <p:cNvPr id="3" name="Oval 2">
              <a:extLst>
                <a:ext uri="{FF2B5EF4-FFF2-40B4-BE49-F238E27FC236}">
                  <a16:creationId xmlns:a16="http://schemas.microsoft.com/office/drawing/2014/main" id="{CEF49C3A-4862-450E-96CA-3CAD71CF8140}"/>
                </a:ext>
              </a:extLst>
            </p:cNvPr>
            <p:cNvSpPr/>
            <p:nvPr/>
          </p:nvSpPr>
          <p:spPr>
            <a:xfrm>
              <a:off x="815471" y="734602"/>
              <a:ext cx="5388796" cy="5388796"/>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1FEA7D-F319-487B-B460-C27248A5D6F1}"/>
                </a:ext>
              </a:extLst>
            </p:cNvPr>
            <p:cNvSpPr txBox="1"/>
            <p:nvPr/>
          </p:nvSpPr>
          <p:spPr>
            <a:xfrm>
              <a:off x="2313868" y="1907922"/>
              <a:ext cx="2392001" cy="1015663"/>
            </a:xfrm>
            <a:prstGeom prst="rect">
              <a:avLst/>
            </a:prstGeom>
            <a:noFill/>
          </p:spPr>
          <p:txBody>
            <a:bodyPr wrap="none" rtlCol="0">
              <a:spAutoFit/>
            </a:bodyPr>
            <a:lstStyle/>
            <a:p>
              <a:r>
                <a:rPr lang="en-US" sz="6000" spc="-150" dirty="0">
                  <a:solidFill>
                    <a:schemeClr val="bg1"/>
                  </a:solidFill>
                  <a:latin typeface="Raleway Black" pitchFamily="2" charset="0"/>
                </a:rPr>
                <a:t>WHY?</a:t>
              </a:r>
            </a:p>
          </p:txBody>
        </p:sp>
        <p:cxnSp>
          <p:nvCxnSpPr>
            <p:cNvPr id="5" name="Straight Connector 4">
              <a:extLst>
                <a:ext uri="{FF2B5EF4-FFF2-40B4-BE49-F238E27FC236}">
                  <a16:creationId xmlns:a16="http://schemas.microsoft.com/office/drawing/2014/main" id="{F7031AC0-CA11-4140-9C4F-C86BADD3197A}"/>
                </a:ext>
              </a:extLst>
            </p:cNvPr>
            <p:cNvCxnSpPr/>
            <p:nvPr/>
          </p:nvCxnSpPr>
          <p:spPr>
            <a:xfrm>
              <a:off x="2118563" y="2923585"/>
              <a:ext cx="278261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929620-D415-4872-AE6D-940BC927DB79}"/>
                </a:ext>
              </a:extLst>
            </p:cNvPr>
            <p:cNvSpPr txBox="1"/>
            <p:nvPr/>
          </p:nvSpPr>
          <p:spPr>
            <a:xfrm flipH="1">
              <a:off x="968989" y="3053019"/>
              <a:ext cx="5081761" cy="1077218"/>
            </a:xfrm>
            <a:prstGeom prst="rect">
              <a:avLst/>
            </a:prstGeom>
            <a:noFill/>
          </p:spPr>
          <p:txBody>
            <a:bodyPr wrap="square" rtlCol="0">
              <a:spAutoFit/>
            </a:bodyPr>
            <a:lstStyle/>
            <a:p>
              <a:pPr algn="ctr"/>
              <a:r>
                <a:rPr lang="en-US" sz="3200" spc="-150" dirty="0">
                  <a:solidFill>
                    <a:schemeClr val="bg1"/>
                  </a:solidFill>
                  <a:latin typeface="Raleway Black" pitchFamily="2" charset="0"/>
                </a:rPr>
                <a:t>Why do we care about  Gel-based proteomics?</a:t>
              </a:r>
            </a:p>
          </p:txBody>
        </p:sp>
      </p:grpSp>
      <p:pic>
        <p:nvPicPr>
          <p:cNvPr id="12" name="Graphic 11" descr="Confused person with solid fill">
            <a:extLst>
              <a:ext uri="{FF2B5EF4-FFF2-40B4-BE49-F238E27FC236}">
                <a16:creationId xmlns:a16="http://schemas.microsoft.com/office/drawing/2014/main" id="{CD35BFBE-17A1-4765-BA87-73EB723768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434" y="4130237"/>
            <a:ext cx="1630132" cy="1630132"/>
          </a:xfrm>
          <a:prstGeom prst="rect">
            <a:avLst/>
          </a:prstGeom>
        </p:spPr>
      </p:pic>
      <p:sp>
        <p:nvSpPr>
          <p:cNvPr id="13" name="TextBox 12">
            <a:extLst>
              <a:ext uri="{FF2B5EF4-FFF2-40B4-BE49-F238E27FC236}">
                <a16:creationId xmlns:a16="http://schemas.microsoft.com/office/drawing/2014/main" id="{E28037F6-F870-4943-8E3E-0327EA2F4039}"/>
              </a:ext>
            </a:extLst>
          </p:cNvPr>
          <p:cNvSpPr txBox="1"/>
          <p:nvPr/>
        </p:nvSpPr>
        <p:spPr>
          <a:xfrm>
            <a:off x="6092140" y="1074509"/>
            <a:ext cx="5872145" cy="4708981"/>
          </a:xfrm>
          <a:prstGeom prst="rect">
            <a:avLst/>
          </a:prstGeom>
          <a:solidFill>
            <a:schemeClr val="accent3">
              <a:alpha val="65000"/>
            </a:schemeClr>
          </a:solidFill>
          <a:ln w="76200">
            <a:solidFill>
              <a:schemeClr val="bg1"/>
            </a:solidFill>
          </a:ln>
        </p:spPr>
        <p:txBody>
          <a:bodyPr wrap="square" rtlCol="0">
            <a:spAutoFit/>
          </a:bodyPr>
          <a:lstStyle/>
          <a:p>
            <a:pPr marL="800100" lvl="1" indent="-342900">
              <a:buFont typeface="Arial" panose="020B0604020202020204" pitchFamily="34" charset="0"/>
              <a:buChar char="•"/>
            </a:pPr>
            <a:r>
              <a:rPr lang="en-US" sz="2400" u="sng" dirty="0">
                <a:solidFill>
                  <a:schemeClr val="bg1"/>
                </a:solidFill>
                <a:latin typeface="Raleway Black" pitchFamily="2" charset="0"/>
              </a:rPr>
              <a:t>We have a Problem</a:t>
            </a:r>
          </a:p>
          <a:p>
            <a:pPr marL="1257300" lvl="2" indent="-342900">
              <a:buFont typeface="Arial" panose="020B0604020202020204" pitchFamily="34" charset="0"/>
              <a:buChar char="•"/>
            </a:pPr>
            <a:r>
              <a:rPr lang="en-US" dirty="0">
                <a:solidFill>
                  <a:srgbClr val="FFFF00"/>
                </a:solidFill>
                <a:latin typeface="Raleway Black" pitchFamily="2" charset="0"/>
              </a:rPr>
              <a:t>Need to Fractionate &amp; Analyze the Whole Proteome</a:t>
            </a:r>
          </a:p>
          <a:p>
            <a:pPr marL="1714500" lvl="3" indent="-342900">
              <a:buFont typeface="Arial" panose="020B0604020202020204" pitchFamily="34" charset="0"/>
              <a:buChar char="•"/>
            </a:pPr>
            <a:r>
              <a:rPr lang="en-US" dirty="0">
                <a:solidFill>
                  <a:schemeClr val="bg1"/>
                </a:solidFill>
                <a:latin typeface="Raleway Black" pitchFamily="2" charset="0"/>
              </a:rPr>
              <a:t>Over 100,000 proteins</a:t>
            </a:r>
          </a:p>
          <a:p>
            <a:pPr marL="1714500" lvl="3" indent="-342900">
              <a:buFont typeface="Arial" panose="020B0604020202020204" pitchFamily="34" charset="0"/>
              <a:buChar char="•"/>
            </a:pPr>
            <a:r>
              <a:rPr lang="en-US" dirty="0">
                <a:solidFill>
                  <a:schemeClr val="bg1"/>
                </a:solidFill>
                <a:latin typeface="Raleway Black" pitchFamily="2" charset="0"/>
              </a:rPr>
              <a:t>In Different Cell Compartments</a:t>
            </a:r>
          </a:p>
          <a:p>
            <a:pPr marL="1714500" lvl="3" indent="-342900">
              <a:buFont typeface="Arial" panose="020B0604020202020204" pitchFamily="34" charset="0"/>
              <a:buChar char="•"/>
            </a:pPr>
            <a:r>
              <a:rPr lang="en-US" dirty="0">
                <a:solidFill>
                  <a:schemeClr val="bg1"/>
                </a:solidFill>
                <a:latin typeface="Raleway Black" pitchFamily="2" charset="0"/>
              </a:rPr>
              <a:t>With Different Physical &amp; Chemical Properties</a:t>
            </a:r>
          </a:p>
          <a:p>
            <a:pPr marL="1257300" lvl="2" indent="-342900">
              <a:buFont typeface="Arial" panose="020B0604020202020204" pitchFamily="34" charset="0"/>
              <a:buChar char="•"/>
            </a:pPr>
            <a:r>
              <a:rPr lang="en-US" dirty="0">
                <a:solidFill>
                  <a:srgbClr val="FFFF00"/>
                </a:solidFill>
                <a:latin typeface="Raleway Black" pitchFamily="2" charset="0"/>
              </a:rPr>
              <a:t>Challenges in Extraction</a:t>
            </a:r>
          </a:p>
          <a:p>
            <a:pPr marL="1714500" lvl="3" indent="-342900">
              <a:buFont typeface="Arial" panose="020B0604020202020204" pitchFamily="34" charset="0"/>
              <a:buChar char="•"/>
            </a:pPr>
            <a:r>
              <a:rPr lang="en-US" dirty="0">
                <a:solidFill>
                  <a:schemeClr val="bg1"/>
                </a:solidFill>
                <a:latin typeface="Raleway Black" pitchFamily="2" charset="0"/>
              </a:rPr>
              <a:t>Membrane proteins (hydrophobic)</a:t>
            </a:r>
          </a:p>
          <a:p>
            <a:pPr marL="1714500" lvl="3" indent="-342900">
              <a:buFont typeface="Arial" panose="020B0604020202020204" pitchFamily="34" charset="0"/>
              <a:buChar char="•"/>
            </a:pPr>
            <a:r>
              <a:rPr lang="en-US" dirty="0">
                <a:solidFill>
                  <a:schemeClr val="bg1"/>
                </a:solidFill>
                <a:latin typeface="Raleway Black" pitchFamily="2" charset="0"/>
              </a:rPr>
              <a:t>Timing of protein extraction</a:t>
            </a:r>
          </a:p>
          <a:p>
            <a:pPr marL="1714500" lvl="3" indent="-342900">
              <a:buFont typeface="Arial" panose="020B0604020202020204" pitchFamily="34" charset="0"/>
              <a:buChar char="•"/>
            </a:pPr>
            <a:r>
              <a:rPr lang="en-US" dirty="0">
                <a:solidFill>
                  <a:schemeClr val="bg1"/>
                </a:solidFill>
                <a:latin typeface="Raleway Black" pitchFamily="2" charset="0"/>
              </a:rPr>
              <a:t>Active versus inactive forms</a:t>
            </a:r>
          </a:p>
          <a:p>
            <a:pPr marL="1714500" lvl="3" indent="-342900">
              <a:buFont typeface="Arial" panose="020B0604020202020204" pitchFamily="34" charset="0"/>
              <a:buChar char="•"/>
            </a:pPr>
            <a:r>
              <a:rPr lang="en-US" dirty="0">
                <a:solidFill>
                  <a:schemeClr val="bg1"/>
                </a:solidFill>
                <a:latin typeface="Raleway Black" pitchFamily="2" charset="0"/>
              </a:rPr>
              <a:t>Post-translational modifications</a:t>
            </a:r>
            <a:endParaRPr lang="en-US" sz="2400" u="sng" dirty="0">
              <a:solidFill>
                <a:srgbClr val="FFFF00"/>
              </a:solidFill>
              <a:latin typeface="Raleway Black" pitchFamily="2" charset="0"/>
            </a:endParaRPr>
          </a:p>
          <a:p>
            <a:pPr marL="800100" lvl="1" indent="-342900">
              <a:buFont typeface="Arial" panose="020B0604020202020204" pitchFamily="34" charset="0"/>
              <a:buChar char="•"/>
            </a:pPr>
            <a:r>
              <a:rPr lang="en-US" sz="2400" u="sng" dirty="0">
                <a:solidFill>
                  <a:srgbClr val="FFFF00"/>
                </a:solidFill>
                <a:latin typeface="Raleway Black" pitchFamily="2" charset="0"/>
              </a:rPr>
              <a:t>It is a Mature Solution </a:t>
            </a:r>
          </a:p>
          <a:p>
            <a:pPr marL="1257300" lvl="2" indent="-342900">
              <a:buFont typeface="Arial" panose="020B0604020202020204" pitchFamily="34" charset="0"/>
              <a:buChar char="•"/>
            </a:pPr>
            <a:r>
              <a:rPr lang="en-US" dirty="0">
                <a:solidFill>
                  <a:schemeClr val="bg1"/>
                </a:solidFill>
                <a:latin typeface="Raleway Black" pitchFamily="2" charset="0"/>
              </a:rPr>
              <a:t>Popular </a:t>
            </a:r>
            <a:r>
              <a:rPr lang="en-US" baseline="30000" dirty="0">
                <a:solidFill>
                  <a:schemeClr val="bg1"/>
                </a:solidFill>
                <a:latin typeface="Raleway Black" pitchFamily="2" charset="0"/>
              </a:rPr>
              <a:t>[1]</a:t>
            </a:r>
            <a:endParaRPr lang="en-US" dirty="0">
              <a:solidFill>
                <a:schemeClr val="bg1"/>
              </a:solidFill>
              <a:latin typeface="Raleway Black" pitchFamily="2" charset="0"/>
            </a:endParaRPr>
          </a:p>
          <a:p>
            <a:pPr marL="1257300" lvl="2" indent="-342900">
              <a:buFont typeface="Arial" panose="020B0604020202020204" pitchFamily="34" charset="0"/>
              <a:buChar char="•"/>
            </a:pPr>
            <a:r>
              <a:rPr lang="en-US" dirty="0">
                <a:solidFill>
                  <a:schemeClr val="bg1"/>
                </a:solidFill>
                <a:latin typeface="Raleway Black" pitchFamily="2" charset="0"/>
              </a:rPr>
              <a:t>Versatile</a:t>
            </a:r>
            <a:r>
              <a:rPr lang="en-US" baseline="30000" dirty="0">
                <a:solidFill>
                  <a:schemeClr val="bg1"/>
                </a:solidFill>
                <a:latin typeface="Raleway Black" pitchFamily="2" charset="0"/>
              </a:rPr>
              <a:t>[1]</a:t>
            </a:r>
            <a:endParaRPr lang="en-US" dirty="0">
              <a:solidFill>
                <a:schemeClr val="bg1"/>
              </a:solidFill>
              <a:latin typeface="Raleway Black" pitchFamily="2" charset="0"/>
            </a:endParaRPr>
          </a:p>
          <a:p>
            <a:pPr marL="1257300" lvl="2" indent="-342900">
              <a:buFont typeface="Arial" panose="020B0604020202020204" pitchFamily="34" charset="0"/>
              <a:buChar char="•"/>
            </a:pPr>
            <a:r>
              <a:rPr lang="en-US" dirty="0">
                <a:solidFill>
                  <a:schemeClr val="bg1"/>
                </a:solidFill>
                <a:latin typeface="Raleway Black" pitchFamily="2" charset="0"/>
              </a:rPr>
              <a:t>Cheaper than Gel-free Proteomics</a:t>
            </a:r>
            <a:r>
              <a:rPr lang="en-US" baseline="30000" dirty="0">
                <a:solidFill>
                  <a:schemeClr val="bg1"/>
                </a:solidFill>
                <a:latin typeface="Raleway Black" pitchFamily="2" charset="0"/>
              </a:rPr>
              <a:t>[1]</a:t>
            </a:r>
            <a:endParaRPr lang="en-US" dirty="0">
              <a:solidFill>
                <a:schemeClr val="bg1"/>
              </a:solidFill>
              <a:latin typeface="Raleway Black" pitchFamily="2" charset="0"/>
            </a:endParaRPr>
          </a:p>
        </p:txBody>
      </p:sp>
      <p:cxnSp>
        <p:nvCxnSpPr>
          <p:cNvPr id="14" name="Straight Connector 13">
            <a:extLst>
              <a:ext uri="{FF2B5EF4-FFF2-40B4-BE49-F238E27FC236}">
                <a16:creationId xmlns:a16="http://schemas.microsoft.com/office/drawing/2014/main" id="{61BACD27-E134-4E8B-9B72-0B858DA8D116}"/>
              </a:ext>
            </a:extLst>
          </p:cNvPr>
          <p:cNvCxnSpPr>
            <a:cxnSpLocks/>
          </p:cNvCxnSpPr>
          <p:nvPr/>
        </p:nvCxnSpPr>
        <p:spPr>
          <a:xfrm>
            <a:off x="5515898" y="3429000"/>
            <a:ext cx="327553"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400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FF6608F6-CC6B-487D-8F37-75159E6DC813}"/>
                  </a:ext>
                </a:extLst>
              </p:cNvPr>
              <p:cNvGraphicFramePr>
                <a:graphicFrameLocks noChangeAspect="1"/>
              </p:cNvGraphicFramePr>
              <p:nvPr>
                <p:extLst>
                  <p:ext uri="{D42A27DB-BD31-4B8C-83A1-F6EECF244321}">
                    <p14:modId xmlns:p14="http://schemas.microsoft.com/office/powerpoint/2010/main" val="1838089730"/>
                  </p:ext>
                </p:extLst>
              </p:nvPr>
            </p:nvGraphicFramePr>
            <p:xfrm>
              <a:off x="9189277" y="1952533"/>
              <a:ext cx="2976466" cy="2897166"/>
            </p:xfrm>
            <a:graphic>
              <a:graphicData uri="http://schemas.microsoft.com/office/powerpoint/2016/slidezoom">
                <pslz:sldZm>
                  <pslz:sldZmObj sldId="275" cId="2550374820">
                    <pslz:zmPr id="{29B136EF-B8D6-4748-B7F2-38D299EC2DAD}"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976466" cy="2897166"/>
                        </a:xfrm>
                        <a:prstGeom prst="rect">
                          <a:avLst/>
                        </a:prstGeom>
                      </p166:spPr>
                    </pslz:zmPr>
                  </pslz:sldZmObj>
                </pslz:sldZm>
              </a:graphicData>
            </a:graphic>
          </p:graphicFrame>
        </mc:Choice>
        <mc:Fallback xmlns="">
          <p:pic>
            <p:nvPicPr>
              <p:cNvPr id="45" name="Slide Zoom 44">
                <a:hlinkClick r:id="rId4" action="ppaction://hlinksldjump"/>
                <a:extLst>
                  <a:ext uri="{FF2B5EF4-FFF2-40B4-BE49-F238E27FC236}">
                    <a16:creationId xmlns:a16="http://schemas.microsoft.com/office/drawing/2014/main" id="{FF6608F6-CC6B-487D-8F37-75159E6DC813}"/>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9189277" y="1952533"/>
                <a:ext cx="2976466" cy="289716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56A73629-3BE4-486B-91D8-A3DF8CFB60CA}"/>
                  </a:ext>
                </a:extLst>
              </p:cNvPr>
              <p:cNvGraphicFramePr>
                <a:graphicFrameLocks noChangeAspect="1"/>
              </p:cNvGraphicFramePr>
              <p:nvPr>
                <p:extLst>
                  <p:ext uri="{D42A27DB-BD31-4B8C-83A1-F6EECF244321}">
                    <p14:modId xmlns:p14="http://schemas.microsoft.com/office/powerpoint/2010/main" val="1470106259"/>
                  </p:ext>
                </p:extLst>
              </p:nvPr>
            </p:nvGraphicFramePr>
            <p:xfrm>
              <a:off x="83551" y="2008301"/>
              <a:ext cx="2919172" cy="2841398"/>
            </p:xfrm>
            <a:graphic>
              <a:graphicData uri="http://schemas.microsoft.com/office/powerpoint/2016/slidezoom">
                <pslz:sldZm>
                  <pslz:sldZmObj sldId="274" cId="2336642102">
                    <pslz:zmPr id="{18769485-63E3-4E4B-AF9A-61AEB7BBCE57}"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919172" cy="2841398"/>
                        </a:xfrm>
                        <a:prstGeom prst="rect">
                          <a:avLst/>
                        </a:prstGeom>
                      </p166:spPr>
                    </pslz:zmPr>
                  </pslz:sldZmObj>
                </pslz:sldZm>
              </a:graphicData>
            </a:graphic>
          </p:graphicFrame>
        </mc:Choice>
        <mc:Fallback xmlns="">
          <p:pic>
            <p:nvPicPr>
              <p:cNvPr id="42" name="Slide Zoom 41">
                <a:hlinkClick r:id="rId7" action="ppaction://hlinksldjump"/>
                <a:extLst>
                  <a:ext uri="{FF2B5EF4-FFF2-40B4-BE49-F238E27FC236}">
                    <a16:creationId xmlns:a16="http://schemas.microsoft.com/office/drawing/2014/main" id="{56A73629-3BE4-486B-91D8-A3DF8CFB60CA}"/>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83551" y="2008301"/>
                <a:ext cx="2919172" cy="2841398"/>
              </a:xfrm>
              <a:prstGeom prst="rect">
                <a:avLst/>
              </a:prstGeom>
            </p:spPr>
          </p:pic>
        </mc:Fallback>
      </mc:AlternateContent>
      <p:grpSp>
        <p:nvGrpSpPr>
          <p:cNvPr id="2" name="Group 1">
            <a:extLst>
              <a:ext uri="{FF2B5EF4-FFF2-40B4-BE49-F238E27FC236}">
                <a16:creationId xmlns:a16="http://schemas.microsoft.com/office/drawing/2014/main" id="{B2E09A15-EC12-4BD5-B49C-C58A59CEE862}"/>
              </a:ext>
            </a:extLst>
          </p:cNvPr>
          <p:cNvGrpSpPr/>
          <p:nvPr/>
        </p:nvGrpSpPr>
        <p:grpSpPr>
          <a:xfrm>
            <a:off x="3401602" y="734602"/>
            <a:ext cx="5388796" cy="5388796"/>
            <a:chOff x="815471" y="734602"/>
            <a:chExt cx="5388796" cy="5388796"/>
          </a:xfrm>
        </p:grpSpPr>
        <p:sp>
          <p:nvSpPr>
            <p:cNvPr id="3" name="Oval 2">
              <a:extLst>
                <a:ext uri="{FF2B5EF4-FFF2-40B4-BE49-F238E27FC236}">
                  <a16:creationId xmlns:a16="http://schemas.microsoft.com/office/drawing/2014/main" id="{EC7C375D-3C3B-48DC-9C09-638F652206A3}"/>
                </a:ext>
              </a:extLst>
            </p:cNvPr>
            <p:cNvSpPr/>
            <p:nvPr/>
          </p:nvSpPr>
          <p:spPr>
            <a:xfrm>
              <a:off x="815471" y="734602"/>
              <a:ext cx="5388796" cy="5388796"/>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6AD2DA-38CC-4E39-95D6-13D59024D4F3}"/>
                </a:ext>
              </a:extLst>
            </p:cNvPr>
            <p:cNvSpPr txBox="1"/>
            <p:nvPr/>
          </p:nvSpPr>
          <p:spPr>
            <a:xfrm>
              <a:off x="2276197" y="1907922"/>
              <a:ext cx="2467342" cy="1015663"/>
            </a:xfrm>
            <a:prstGeom prst="rect">
              <a:avLst/>
            </a:prstGeom>
            <a:noFill/>
          </p:spPr>
          <p:txBody>
            <a:bodyPr wrap="none" rtlCol="0">
              <a:spAutoFit/>
            </a:bodyPr>
            <a:lstStyle/>
            <a:p>
              <a:r>
                <a:rPr lang="en-US" sz="6000" spc="-150" dirty="0">
                  <a:solidFill>
                    <a:schemeClr val="bg1"/>
                  </a:solidFill>
                  <a:latin typeface="Raleway Black" pitchFamily="2" charset="0"/>
                </a:rPr>
                <a:t>HOW?</a:t>
              </a:r>
            </a:p>
          </p:txBody>
        </p:sp>
        <p:cxnSp>
          <p:nvCxnSpPr>
            <p:cNvPr id="5" name="Straight Connector 4">
              <a:extLst>
                <a:ext uri="{FF2B5EF4-FFF2-40B4-BE49-F238E27FC236}">
                  <a16:creationId xmlns:a16="http://schemas.microsoft.com/office/drawing/2014/main" id="{7A25987C-886E-4E57-8355-3430AB3513E0}"/>
                </a:ext>
              </a:extLst>
            </p:cNvPr>
            <p:cNvCxnSpPr/>
            <p:nvPr/>
          </p:nvCxnSpPr>
          <p:spPr>
            <a:xfrm>
              <a:off x="2118563" y="2923585"/>
              <a:ext cx="278261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92BFD4-79A2-4532-BE58-B8C752DF548F}"/>
                </a:ext>
              </a:extLst>
            </p:cNvPr>
            <p:cNvSpPr txBox="1"/>
            <p:nvPr/>
          </p:nvSpPr>
          <p:spPr>
            <a:xfrm flipH="1">
              <a:off x="1281447" y="3042124"/>
              <a:ext cx="4456843" cy="1077218"/>
            </a:xfrm>
            <a:prstGeom prst="rect">
              <a:avLst/>
            </a:prstGeom>
            <a:noFill/>
          </p:spPr>
          <p:txBody>
            <a:bodyPr wrap="square" rtlCol="0">
              <a:spAutoFit/>
            </a:bodyPr>
            <a:lstStyle/>
            <a:p>
              <a:pPr algn="ctr"/>
              <a:r>
                <a:rPr lang="en-US" sz="3200" spc="-150" dirty="0">
                  <a:solidFill>
                    <a:schemeClr val="bg1"/>
                  </a:solidFill>
                  <a:latin typeface="Raleway Black" pitchFamily="2" charset="0"/>
                </a:rPr>
                <a:t>How do Gel-Based Proteomics Work?</a:t>
              </a:r>
            </a:p>
          </p:txBody>
        </p:sp>
      </p:grpSp>
      <p:cxnSp>
        <p:nvCxnSpPr>
          <p:cNvPr id="16" name="Straight Connector 15">
            <a:extLst>
              <a:ext uri="{FF2B5EF4-FFF2-40B4-BE49-F238E27FC236}">
                <a16:creationId xmlns:a16="http://schemas.microsoft.com/office/drawing/2014/main" id="{6892521F-BFC7-40A3-B02A-9602369A2058}"/>
              </a:ext>
            </a:extLst>
          </p:cNvPr>
          <p:cNvCxnSpPr>
            <a:cxnSpLocks/>
          </p:cNvCxnSpPr>
          <p:nvPr/>
        </p:nvCxnSpPr>
        <p:spPr>
          <a:xfrm>
            <a:off x="8790398" y="3359331"/>
            <a:ext cx="275225" cy="0"/>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1ACC98C-1AA0-4A02-9CD5-8D0026E6FD9C}"/>
              </a:ext>
            </a:extLst>
          </p:cNvPr>
          <p:cNvCxnSpPr>
            <a:cxnSpLocks/>
          </p:cNvCxnSpPr>
          <p:nvPr/>
        </p:nvCxnSpPr>
        <p:spPr>
          <a:xfrm>
            <a:off x="3126377" y="3429000"/>
            <a:ext cx="275225" cy="0"/>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7" name="Graphic 36" descr="Mining tools with solid fill">
            <a:extLst>
              <a:ext uri="{FF2B5EF4-FFF2-40B4-BE49-F238E27FC236}">
                <a16:creationId xmlns:a16="http://schemas.microsoft.com/office/drawing/2014/main" id="{7A22A7CB-4879-4118-9241-894B72EC07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16432" y="4096905"/>
            <a:ext cx="1759134" cy="1759134"/>
          </a:xfrm>
          <a:prstGeom prst="rect">
            <a:avLst/>
          </a:prstGeom>
        </p:spPr>
      </p:pic>
    </p:spTree>
    <p:extLst>
      <p:ext uri="{BB962C8B-B14F-4D97-AF65-F5344CB8AC3E}">
        <p14:creationId xmlns:p14="http://schemas.microsoft.com/office/powerpoint/2010/main" val="1831382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74" name="Slide Zoom 73">
                <a:extLst>
                  <a:ext uri="{FF2B5EF4-FFF2-40B4-BE49-F238E27FC236}">
                    <a16:creationId xmlns:a16="http://schemas.microsoft.com/office/drawing/2014/main" id="{71F08224-1C5E-454D-9D11-85E9F7C8DFD8}"/>
                  </a:ext>
                </a:extLst>
              </p:cNvPr>
              <p:cNvGraphicFramePr>
                <a:graphicFrameLocks noChangeAspect="1"/>
              </p:cNvGraphicFramePr>
              <p:nvPr>
                <p:extLst>
                  <p:ext uri="{D42A27DB-BD31-4B8C-83A1-F6EECF244321}">
                    <p14:modId xmlns:p14="http://schemas.microsoft.com/office/powerpoint/2010/main" val="3925618992"/>
                  </p:ext>
                </p:extLst>
              </p:nvPr>
            </p:nvGraphicFramePr>
            <p:xfrm>
              <a:off x="233434" y="3759358"/>
              <a:ext cx="2350288" cy="2350288"/>
            </p:xfrm>
            <a:graphic>
              <a:graphicData uri="http://schemas.microsoft.com/office/powerpoint/2016/slidezoom">
                <pslz:sldZm>
                  <pslz:sldZmObj sldId="280" cId="4189067424">
                    <pslz:zmPr id="{4437BA39-191C-4C13-8F47-B072B7FDDA38}"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350288" cy="2350288"/>
                        </a:xfrm>
                        <a:prstGeom prst="rect">
                          <a:avLst/>
                        </a:prstGeom>
                      </p166:spPr>
                    </pslz:zmPr>
                  </pslz:sldZmObj>
                </pslz:sldZm>
              </a:graphicData>
            </a:graphic>
          </p:graphicFrame>
        </mc:Choice>
        <mc:Fallback xmlns="">
          <p:pic>
            <p:nvPicPr>
              <p:cNvPr id="74" name="Slide Zoom 73">
                <a:hlinkClick r:id="rId4" action="ppaction://hlinksldjump"/>
                <a:extLst>
                  <a:ext uri="{FF2B5EF4-FFF2-40B4-BE49-F238E27FC236}">
                    <a16:creationId xmlns:a16="http://schemas.microsoft.com/office/drawing/2014/main" id="{71F08224-1C5E-454D-9D11-85E9F7C8DFD8}"/>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233434" y="3759358"/>
                <a:ext cx="2350288" cy="235028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72" name="Slide Zoom 71">
                <a:extLst>
                  <a:ext uri="{FF2B5EF4-FFF2-40B4-BE49-F238E27FC236}">
                    <a16:creationId xmlns:a16="http://schemas.microsoft.com/office/drawing/2014/main" id="{3DD16CC5-EF03-40FD-81B6-AABF332672FA}"/>
                  </a:ext>
                </a:extLst>
              </p:cNvPr>
              <p:cNvGraphicFramePr>
                <a:graphicFrameLocks noChangeAspect="1"/>
              </p:cNvGraphicFramePr>
              <p:nvPr>
                <p:extLst>
                  <p:ext uri="{D42A27DB-BD31-4B8C-83A1-F6EECF244321}">
                    <p14:modId xmlns:p14="http://schemas.microsoft.com/office/powerpoint/2010/main" val="3751079770"/>
                  </p:ext>
                </p:extLst>
              </p:nvPr>
            </p:nvGraphicFramePr>
            <p:xfrm>
              <a:off x="57682" y="1471698"/>
              <a:ext cx="2193120" cy="2126746"/>
            </p:xfrm>
            <a:graphic>
              <a:graphicData uri="http://schemas.microsoft.com/office/powerpoint/2016/slidezoom">
                <pslz:sldZm>
                  <pslz:sldZmObj sldId="278" cId="2188231288">
                    <pslz:zmPr id="{275BC26E-7991-4B3F-AC7C-3DA1598F3D41}"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193120" cy="2126746"/>
                        </a:xfrm>
                        <a:prstGeom prst="rect">
                          <a:avLst/>
                        </a:prstGeom>
                      </p166:spPr>
                    </pslz:zmPr>
                  </pslz:sldZmObj>
                </pslz:sldZm>
              </a:graphicData>
            </a:graphic>
          </p:graphicFrame>
        </mc:Choice>
        <mc:Fallback xmlns="">
          <p:pic>
            <p:nvPicPr>
              <p:cNvPr id="72" name="Slide Zoom 71">
                <a:hlinkClick r:id="rId7" action="ppaction://hlinksldjump"/>
                <a:extLst>
                  <a:ext uri="{FF2B5EF4-FFF2-40B4-BE49-F238E27FC236}">
                    <a16:creationId xmlns:a16="http://schemas.microsoft.com/office/drawing/2014/main" id="{3DD16CC5-EF03-40FD-81B6-AABF332672FA}"/>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7682" y="1471698"/>
                <a:ext cx="2193120" cy="212674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70" name="Slide Zoom 69">
                <a:extLst>
                  <a:ext uri="{FF2B5EF4-FFF2-40B4-BE49-F238E27FC236}">
                    <a16:creationId xmlns:a16="http://schemas.microsoft.com/office/drawing/2014/main" id="{68F88AF8-3566-43CB-9E22-EA121BBFFBEA}"/>
                  </a:ext>
                </a:extLst>
              </p:cNvPr>
              <p:cNvGraphicFramePr>
                <a:graphicFrameLocks noChangeAspect="1"/>
              </p:cNvGraphicFramePr>
              <p:nvPr>
                <p:extLst>
                  <p:ext uri="{D42A27DB-BD31-4B8C-83A1-F6EECF244321}">
                    <p14:modId xmlns:p14="http://schemas.microsoft.com/office/powerpoint/2010/main" val="3551290420"/>
                  </p:ext>
                </p:extLst>
              </p:nvPr>
            </p:nvGraphicFramePr>
            <p:xfrm>
              <a:off x="912548" y="187670"/>
              <a:ext cx="1172108" cy="1172108"/>
            </p:xfrm>
            <a:graphic>
              <a:graphicData uri="http://schemas.microsoft.com/office/powerpoint/2016/slidezoom">
                <pslz:sldZm>
                  <pslz:sldZmObj sldId="279" cId="145534818">
                    <pslz:zmPr id="{5B246E65-D5D0-4C5B-913D-EB3EF8DDB50E}"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172108" cy="1172108"/>
                        </a:xfrm>
                        <a:prstGeom prst="rect">
                          <a:avLst/>
                        </a:prstGeom>
                      </p166:spPr>
                    </pslz:zmPr>
                  </pslz:sldZmObj>
                </pslz:sldZm>
              </a:graphicData>
            </a:graphic>
          </p:graphicFrame>
        </mc:Choice>
        <mc:Fallback xmlns="">
          <p:pic>
            <p:nvPicPr>
              <p:cNvPr id="70" name="Slide Zoom 69">
                <a:hlinkClick r:id="rId10" action="ppaction://hlinksldjump"/>
                <a:extLst>
                  <a:ext uri="{FF2B5EF4-FFF2-40B4-BE49-F238E27FC236}">
                    <a16:creationId xmlns:a16="http://schemas.microsoft.com/office/drawing/2014/main" id="{68F88AF8-3566-43CB-9E22-EA121BBFFBEA}"/>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912548" y="187670"/>
                <a:ext cx="1172108" cy="117210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68" name="Slide Zoom 67">
                <a:extLst>
                  <a:ext uri="{FF2B5EF4-FFF2-40B4-BE49-F238E27FC236}">
                    <a16:creationId xmlns:a16="http://schemas.microsoft.com/office/drawing/2014/main" id="{6C29B847-04A8-4363-BED1-9766273FC4CF}"/>
                  </a:ext>
                </a:extLst>
              </p:cNvPr>
              <p:cNvGraphicFramePr>
                <a:graphicFrameLocks noChangeAspect="1"/>
              </p:cNvGraphicFramePr>
              <p:nvPr>
                <p:extLst>
                  <p:ext uri="{D42A27DB-BD31-4B8C-83A1-F6EECF244321}">
                    <p14:modId xmlns:p14="http://schemas.microsoft.com/office/powerpoint/2010/main" val="975054803"/>
                  </p:ext>
                </p:extLst>
              </p:nvPr>
            </p:nvGraphicFramePr>
            <p:xfrm>
              <a:off x="4673044" y="4208867"/>
              <a:ext cx="2568272" cy="2565528"/>
            </p:xfrm>
            <a:graphic>
              <a:graphicData uri="http://schemas.microsoft.com/office/powerpoint/2016/slidezoom">
                <pslz:sldZm>
                  <pslz:sldZmObj sldId="276" cId="1212793704">
                    <pslz:zmPr id="{B5C7F97B-D25A-4A9B-A0CD-940AEE92335C}"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568272" cy="2565528"/>
                        </a:xfrm>
                        <a:prstGeom prst="rect">
                          <a:avLst/>
                        </a:prstGeom>
                      </p166:spPr>
                    </pslz:zmPr>
                  </pslz:sldZmObj>
                </pslz:sldZm>
              </a:graphicData>
            </a:graphic>
          </p:graphicFrame>
        </mc:Choice>
        <mc:Fallback xmlns="">
          <p:pic>
            <p:nvPicPr>
              <p:cNvPr id="68" name="Slide Zoom 67">
                <a:hlinkClick r:id="rId13" action="ppaction://hlinksldjump"/>
                <a:extLst>
                  <a:ext uri="{FF2B5EF4-FFF2-40B4-BE49-F238E27FC236}">
                    <a16:creationId xmlns:a16="http://schemas.microsoft.com/office/drawing/2014/main" id="{6C29B847-04A8-4363-BED1-9766273FC4CF}"/>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4673044" y="4208867"/>
                <a:ext cx="2568272" cy="2565528"/>
              </a:xfrm>
              <a:prstGeom prst="rect">
                <a:avLst/>
              </a:prstGeom>
            </p:spPr>
          </p:pic>
        </mc:Fallback>
      </mc:AlternateContent>
      <p:grpSp>
        <p:nvGrpSpPr>
          <p:cNvPr id="6" name="Group 5">
            <a:extLst>
              <a:ext uri="{FF2B5EF4-FFF2-40B4-BE49-F238E27FC236}">
                <a16:creationId xmlns:a16="http://schemas.microsoft.com/office/drawing/2014/main" id="{89BE448A-5BF6-4557-AA55-9DC0DD7F172F}"/>
              </a:ext>
            </a:extLst>
          </p:cNvPr>
          <p:cNvGrpSpPr/>
          <p:nvPr/>
        </p:nvGrpSpPr>
        <p:grpSpPr>
          <a:xfrm>
            <a:off x="7477775" y="1249681"/>
            <a:ext cx="4381344" cy="4358638"/>
            <a:chOff x="130507" y="992868"/>
            <a:chExt cx="4897641" cy="4872264"/>
          </a:xfrm>
        </p:grpSpPr>
        <p:sp>
          <p:nvSpPr>
            <p:cNvPr id="8" name="Oval 7">
              <a:extLst>
                <a:ext uri="{FF2B5EF4-FFF2-40B4-BE49-F238E27FC236}">
                  <a16:creationId xmlns:a16="http://schemas.microsoft.com/office/drawing/2014/main" id="{405C7D2D-77BE-4FEE-A28E-B810F2CBED40}"/>
                </a:ext>
              </a:extLst>
            </p:cNvPr>
            <p:cNvSpPr/>
            <p:nvPr/>
          </p:nvSpPr>
          <p:spPr>
            <a:xfrm>
              <a:off x="155882" y="992868"/>
              <a:ext cx="4872266" cy="4872264"/>
            </a:xfrm>
            <a:prstGeom prst="ellipse">
              <a:avLst/>
            </a:prstGeom>
            <a:solidFill>
              <a:schemeClr val="accent1">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663D0A7-C1A0-4534-B868-1BA3EBB7EA31}"/>
                </a:ext>
              </a:extLst>
            </p:cNvPr>
            <p:cNvSpPr txBox="1"/>
            <p:nvPr/>
          </p:nvSpPr>
          <p:spPr>
            <a:xfrm>
              <a:off x="130507" y="1931883"/>
              <a:ext cx="4872266" cy="1479394"/>
            </a:xfrm>
            <a:prstGeom prst="rect">
              <a:avLst/>
            </a:prstGeom>
            <a:noFill/>
          </p:spPr>
          <p:txBody>
            <a:bodyPr wrap="square" rtlCol="0">
              <a:spAutoFit/>
            </a:bodyPr>
            <a:lstStyle/>
            <a:p>
              <a:pPr algn="ctr"/>
              <a:r>
                <a:rPr lang="en-US" sz="4000" dirty="0">
                  <a:solidFill>
                    <a:schemeClr val="bg1"/>
                  </a:solidFill>
                  <a:latin typeface="Raleway Black" pitchFamily="2" charset="0"/>
                </a:rPr>
                <a:t>1D-Gel Electrophoresis</a:t>
              </a:r>
            </a:p>
          </p:txBody>
        </p:sp>
      </p:grpSp>
      <p:cxnSp>
        <p:nvCxnSpPr>
          <p:cNvPr id="30" name="Straight Connector 29">
            <a:extLst>
              <a:ext uri="{FF2B5EF4-FFF2-40B4-BE49-F238E27FC236}">
                <a16:creationId xmlns:a16="http://schemas.microsoft.com/office/drawing/2014/main" id="{CE0E4229-ACA0-4B77-811C-5D81132E0DAA}"/>
              </a:ext>
            </a:extLst>
          </p:cNvPr>
          <p:cNvCxnSpPr>
            <a:cxnSpLocks/>
          </p:cNvCxnSpPr>
          <p:nvPr/>
        </p:nvCxnSpPr>
        <p:spPr>
          <a:xfrm>
            <a:off x="7165757" y="2233037"/>
            <a:ext cx="542635" cy="180979"/>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8D4D989-2A38-4611-8276-B8F12D1904F2}"/>
              </a:ext>
            </a:extLst>
          </p:cNvPr>
          <p:cNvCxnSpPr>
            <a:cxnSpLocks/>
          </p:cNvCxnSpPr>
          <p:nvPr/>
        </p:nvCxnSpPr>
        <p:spPr>
          <a:xfrm flipV="1">
            <a:off x="7376176" y="4698792"/>
            <a:ext cx="533001" cy="312120"/>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3" name="Picture 52" descr="Icon&#10;&#10;Description automatically generated">
            <a:extLst>
              <a:ext uri="{FF2B5EF4-FFF2-40B4-BE49-F238E27FC236}">
                <a16:creationId xmlns:a16="http://schemas.microsoft.com/office/drawing/2014/main" id="{98AABA44-5359-4FA2-A129-5BBA4C86863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5400000">
            <a:off x="8740389" y="3494908"/>
            <a:ext cx="1878815" cy="1715292"/>
          </a:xfrm>
          <a:prstGeom prst="rect">
            <a:avLst/>
          </a:prstGeom>
        </p:spPr>
      </p:pic>
      <p:sp>
        <p:nvSpPr>
          <p:cNvPr id="11" name="Oval 10">
            <a:extLst>
              <a:ext uri="{FF2B5EF4-FFF2-40B4-BE49-F238E27FC236}">
                <a16:creationId xmlns:a16="http://schemas.microsoft.com/office/drawing/2014/main" id="{9110C44A-571B-4AB3-BED2-7C86F34779C1}"/>
              </a:ext>
            </a:extLst>
          </p:cNvPr>
          <p:cNvSpPr/>
          <p:nvPr/>
        </p:nvSpPr>
        <p:spPr>
          <a:xfrm>
            <a:off x="2716924" y="99009"/>
            <a:ext cx="4168508" cy="4168508"/>
          </a:xfrm>
          <a:prstGeom prst="ellipse">
            <a:avLst/>
          </a:prstGeom>
          <a:solidFill>
            <a:schemeClr val="accent2">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D4A7618E-5484-40D9-908F-C46CB2C1558A}"/>
              </a:ext>
            </a:extLst>
          </p:cNvPr>
          <p:cNvCxnSpPr>
            <a:cxnSpLocks/>
          </p:cNvCxnSpPr>
          <p:nvPr/>
        </p:nvCxnSpPr>
        <p:spPr>
          <a:xfrm>
            <a:off x="2264956" y="1060704"/>
            <a:ext cx="587346" cy="299074"/>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D34AC3-C9B2-4BC8-8A04-F71B8E5E2A92}"/>
              </a:ext>
            </a:extLst>
          </p:cNvPr>
          <p:cNvCxnSpPr>
            <a:cxnSpLocks/>
          </p:cNvCxnSpPr>
          <p:nvPr/>
        </p:nvCxnSpPr>
        <p:spPr>
          <a:xfrm>
            <a:off x="2319584" y="2414016"/>
            <a:ext cx="419764" cy="0"/>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644F1D5-DF45-4FCC-B248-047ADDDFE12B}"/>
              </a:ext>
            </a:extLst>
          </p:cNvPr>
          <p:cNvCxnSpPr>
            <a:cxnSpLocks/>
          </p:cNvCxnSpPr>
          <p:nvPr/>
        </p:nvCxnSpPr>
        <p:spPr>
          <a:xfrm flipV="1">
            <a:off x="2581329" y="3598444"/>
            <a:ext cx="692223" cy="505968"/>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016AE29-C107-4C86-BCEA-781F9D1F3799}"/>
              </a:ext>
            </a:extLst>
          </p:cNvPr>
          <p:cNvGrpSpPr/>
          <p:nvPr/>
        </p:nvGrpSpPr>
        <p:grpSpPr>
          <a:xfrm>
            <a:off x="2372654" y="650905"/>
            <a:ext cx="4861416" cy="3164264"/>
            <a:chOff x="2337499" y="687164"/>
            <a:chExt cx="4861416" cy="3164264"/>
          </a:xfrm>
        </p:grpSpPr>
        <p:pic>
          <p:nvPicPr>
            <p:cNvPr id="57" name="Picture 56" descr="A picture containing text&#10;&#10;Description automatically generated">
              <a:extLst>
                <a:ext uri="{FF2B5EF4-FFF2-40B4-BE49-F238E27FC236}">
                  <a16:creationId xmlns:a16="http://schemas.microsoft.com/office/drawing/2014/main" id="{63C3CA8B-1598-459A-8693-271128837097}"/>
                </a:ext>
              </a:extLst>
            </p:cNvPr>
            <p:cNvPicPr>
              <a:picLocks noChangeAspect="1"/>
            </p:cNvPicPr>
            <p:nvPr/>
          </p:nvPicPr>
          <p:blipFill rotWithShape="1">
            <a:blip r:embed="rId16">
              <a:extLst>
                <a:ext uri="{28A0092B-C50C-407E-A947-70E740481C1C}">
                  <a14:useLocalDpi xmlns:a14="http://schemas.microsoft.com/office/drawing/2010/main" val="0"/>
                </a:ext>
              </a:extLst>
            </a:blip>
            <a:srcRect l="5017" t="15108" r="7566" b="13160"/>
            <a:stretch/>
          </p:blipFill>
          <p:spPr>
            <a:xfrm>
              <a:off x="3004290" y="840944"/>
              <a:ext cx="3637562" cy="2238666"/>
            </a:xfrm>
            <a:prstGeom prst="rect">
              <a:avLst/>
            </a:prstGeom>
          </p:spPr>
        </p:pic>
        <p:pic>
          <p:nvPicPr>
            <p:cNvPr id="25" name="Picture 24" descr="A picture containing text, computer, computer, monitor&#10;&#10;Description automatically generated">
              <a:extLst>
                <a:ext uri="{FF2B5EF4-FFF2-40B4-BE49-F238E27FC236}">
                  <a16:creationId xmlns:a16="http://schemas.microsoft.com/office/drawing/2014/main" id="{13E94921-2DAD-4A38-9426-9BBAC63A383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37499" y="687164"/>
              <a:ext cx="4861416" cy="3164264"/>
            </a:xfrm>
            <a:prstGeom prst="rect">
              <a:avLst/>
            </a:prstGeom>
          </p:spPr>
        </p:pic>
      </p:grpSp>
      <p:sp>
        <p:nvSpPr>
          <p:cNvPr id="66" name="TextBox 65">
            <a:extLst>
              <a:ext uri="{FF2B5EF4-FFF2-40B4-BE49-F238E27FC236}">
                <a16:creationId xmlns:a16="http://schemas.microsoft.com/office/drawing/2014/main" id="{0CBC71DE-1F5E-45F8-8ED4-240AFFC7BD0F}"/>
              </a:ext>
            </a:extLst>
          </p:cNvPr>
          <p:cNvSpPr txBox="1"/>
          <p:nvPr/>
        </p:nvSpPr>
        <p:spPr>
          <a:xfrm flipH="1">
            <a:off x="4341714" y="3785579"/>
            <a:ext cx="878952" cy="276999"/>
          </a:xfrm>
          <a:prstGeom prst="rect">
            <a:avLst/>
          </a:prstGeom>
          <a:noFill/>
        </p:spPr>
        <p:txBody>
          <a:bodyPr wrap="square" rtlCol="0">
            <a:spAutoFit/>
          </a:bodyPr>
          <a:lstStyle/>
          <a:p>
            <a:pPr algn="ctr"/>
            <a:r>
              <a:rPr lang="en-US" spc="-150" baseline="30000" dirty="0">
                <a:solidFill>
                  <a:schemeClr val="bg1"/>
                </a:solidFill>
                <a:latin typeface="Raleway Medium" pitchFamily="2" charset="0"/>
              </a:rPr>
              <a:t>[ 3 ]</a:t>
            </a:r>
          </a:p>
        </p:txBody>
      </p:sp>
    </p:spTree>
    <p:extLst>
      <p:ext uri="{BB962C8B-B14F-4D97-AF65-F5344CB8AC3E}">
        <p14:creationId xmlns:p14="http://schemas.microsoft.com/office/powerpoint/2010/main" val="2336642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B016EE9-A9FD-41B4-A7B0-5CE15C367E68}"/>
              </a:ext>
            </a:extLst>
          </p:cNvPr>
          <p:cNvGrpSpPr/>
          <p:nvPr/>
        </p:nvGrpSpPr>
        <p:grpSpPr>
          <a:xfrm>
            <a:off x="7759338" y="1281217"/>
            <a:ext cx="4295564" cy="4295564"/>
            <a:chOff x="7999233" y="1270035"/>
            <a:chExt cx="3676434" cy="3676434"/>
          </a:xfrm>
        </p:grpSpPr>
        <p:grpSp>
          <p:nvGrpSpPr>
            <p:cNvPr id="2" name="Group 1">
              <a:extLst>
                <a:ext uri="{FF2B5EF4-FFF2-40B4-BE49-F238E27FC236}">
                  <a16:creationId xmlns:a16="http://schemas.microsoft.com/office/drawing/2014/main" id="{49E4C1E5-BBD4-4837-9FF6-4179E7C379FE}"/>
                </a:ext>
              </a:extLst>
            </p:cNvPr>
            <p:cNvGrpSpPr/>
            <p:nvPr/>
          </p:nvGrpSpPr>
          <p:grpSpPr>
            <a:xfrm>
              <a:off x="7999233" y="1270035"/>
              <a:ext cx="3676434" cy="3676434"/>
              <a:chOff x="8861130" y="142536"/>
              <a:chExt cx="1153428" cy="1153428"/>
            </a:xfrm>
          </p:grpSpPr>
          <p:sp>
            <p:nvSpPr>
              <p:cNvPr id="3" name="Oval 2">
                <a:extLst>
                  <a:ext uri="{FF2B5EF4-FFF2-40B4-BE49-F238E27FC236}">
                    <a16:creationId xmlns:a16="http://schemas.microsoft.com/office/drawing/2014/main" id="{81CCBDF4-5246-4627-8185-812FFAF35127}"/>
                  </a:ext>
                </a:extLst>
              </p:cNvPr>
              <p:cNvSpPr/>
              <p:nvPr/>
            </p:nvSpPr>
            <p:spPr>
              <a:xfrm>
                <a:off x="8861130" y="142536"/>
                <a:ext cx="1153428" cy="1153428"/>
              </a:xfrm>
              <a:prstGeom prst="ellipse">
                <a:avLst/>
              </a:prstGeom>
              <a:solidFill>
                <a:schemeClr val="accent3">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60CF0AB-B25D-4DED-A5EC-BF2DA4E50AB5}"/>
                  </a:ext>
                </a:extLst>
              </p:cNvPr>
              <p:cNvSpPr txBox="1"/>
              <p:nvPr/>
            </p:nvSpPr>
            <p:spPr>
              <a:xfrm flipH="1">
                <a:off x="8890127" y="587995"/>
                <a:ext cx="1095433" cy="492458"/>
              </a:xfrm>
              <a:prstGeom prst="rect">
                <a:avLst/>
              </a:prstGeom>
              <a:noFill/>
            </p:spPr>
            <p:txBody>
              <a:bodyPr wrap="square" rtlCol="0">
                <a:spAutoFit/>
              </a:bodyPr>
              <a:lstStyle/>
              <a:p>
                <a:pPr algn="ctr"/>
                <a:r>
                  <a:rPr lang="en-US" sz="3200" dirty="0">
                    <a:solidFill>
                      <a:schemeClr val="bg1"/>
                    </a:solidFill>
                    <a:latin typeface="Raleway Black" pitchFamily="2" charset="0"/>
                  </a:rPr>
                  <a:t>SDS : </a:t>
                </a:r>
              </a:p>
              <a:p>
                <a:pPr algn="ctr"/>
                <a:r>
                  <a:rPr lang="en-US" sz="3200" dirty="0">
                    <a:solidFill>
                      <a:schemeClr val="bg1"/>
                    </a:solidFill>
                    <a:latin typeface="Raleway Black" pitchFamily="2" charset="0"/>
                  </a:rPr>
                  <a:t>Sodium Dodecyl Sulphate </a:t>
                </a:r>
                <a:endParaRPr lang="en-US" dirty="0">
                  <a:solidFill>
                    <a:schemeClr val="bg1"/>
                  </a:solidFill>
                  <a:latin typeface="Raleway Black" pitchFamily="2" charset="0"/>
                </a:endParaRPr>
              </a:p>
            </p:txBody>
          </p:sp>
        </p:grpSp>
        <p:pic>
          <p:nvPicPr>
            <p:cNvPr id="6" name="Picture 5" descr="A picture containing hanger&#10;&#10;Description automatically generated">
              <a:extLst>
                <a:ext uri="{FF2B5EF4-FFF2-40B4-BE49-F238E27FC236}">
                  <a16:creationId xmlns:a16="http://schemas.microsoft.com/office/drawing/2014/main" id="{93B66CDA-BC4E-4A97-9E96-C0F20DFD9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341" y="1979945"/>
              <a:ext cx="3064214" cy="875212"/>
            </a:xfrm>
            <a:prstGeom prst="rect">
              <a:avLst/>
            </a:prstGeom>
          </p:spPr>
        </p:pic>
      </p:grpSp>
      <p:sp>
        <p:nvSpPr>
          <p:cNvPr id="13" name="TextBox 12">
            <a:extLst>
              <a:ext uri="{FF2B5EF4-FFF2-40B4-BE49-F238E27FC236}">
                <a16:creationId xmlns:a16="http://schemas.microsoft.com/office/drawing/2014/main" id="{F1FDBF12-BA78-4DC2-A08A-394EEBCC9CA3}"/>
              </a:ext>
            </a:extLst>
          </p:cNvPr>
          <p:cNvSpPr txBox="1"/>
          <p:nvPr/>
        </p:nvSpPr>
        <p:spPr>
          <a:xfrm>
            <a:off x="342161" y="797510"/>
            <a:ext cx="6575811" cy="5632311"/>
          </a:xfrm>
          <a:prstGeom prst="rect">
            <a:avLst/>
          </a:prstGeom>
          <a:solidFill>
            <a:schemeClr val="accent2">
              <a:alpha val="65000"/>
            </a:schemeClr>
          </a:solidFill>
          <a:ln w="76200">
            <a:solidFill>
              <a:schemeClr val="bg1"/>
            </a:solidFill>
          </a:ln>
        </p:spPr>
        <p:txBody>
          <a:bodyPr wrap="square" rtlCol="0">
            <a:spAutoFit/>
          </a:bodyPr>
          <a:lstStyle/>
          <a:p>
            <a:pPr marL="342900" indent="-342900">
              <a:buFont typeface="Arial" panose="020B0604020202020204" pitchFamily="34" charset="0"/>
              <a:buChar char="•"/>
            </a:pPr>
            <a:r>
              <a:rPr lang="en-US" sz="2400" u="sng" dirty="0">
                <a:solidFill>
                  <a:schemeClr val="bg1"/>
                </a:solidFill>
                <a:latin typeface="Raleway Black" pitchFamily="2" charset="0"/>
              </a:rPr>
              <a:t>Denatures &amp; Facilitates Migration</a:t>
            </a:r>
          </a:p>
          <a:p>
            <a:pPr marL="800100" lvl="1" indent="-342900">
              <a:buFont typeface="Arial" panose="020B0604020202020204" pitchFamily="34" charset="0"/>
              <a:buChar char="•"/>
            </a:pPr>
            <a:r>
              <a:rPr lang="en-US" sz="2400" dirty="0">
                <a:solidFill>
                  <a:srgbClr val="FFFF00"/>
                </a:solidFill>
                <a:latin typeface="Raleway Black" pitchFamily="2" charset="0"/>
              </a:rPr>
              <a:t>Adds negative charge to amino acids</a:t>
            </a:r>
          </a:p>
          <a:p>
            <a:pPr marL="1257300" lvl="2" indent="-342900">
              <a:buFont typeface="Arial" panose="020B0604020202020204" pitchFamily="34" charset="0"/>
              <a:buChar char="•"/>
            </a:pPr>
            <a:r>
              <a:rPr lang="en-US" sz="2400" dirty="0">
                <a:solidFill>
                  <a:schemeClr val="bg1"/>
                </a:solidFill>
                <a:latin typeface="Raleway Black" pitchFamily="2" charset="0"/>
              </a:rPr>
              <a:t>Like Charges Repel</a:t>
            </a:r>
          </a:p>
          <a:p>
            <a:pPr marL="800100" lvl="1" indent="-342900">
              <a:buFont typeface="Arial" panose="020B0604020202020204" pitchFamily="34" charset="0"/>
              <a:buChar char="•"/>
            </a:pPr>
            <a:r>
              <a:rPr lang="en-US" sz="2400" dirty="0">
                <a:solidFill>
                  <a:srgbClr val="FFFF00"/>
                </a:solidFill>
                <a:latin typeface="Raleway Black" pitchFamily="2" charset="0"/>
              </a:rPr>
              <a:t>Breaks up the Secondary and Tertiary Structure </a:t>
            </a:r>
          </a:p>
          <a:p>
            <a:pPr marL="800100" lvl="1" indent="-342900">
              <a:buFont typeface="Arial" panose="020B0604020202020204" pitchFamily="34" charset="0"/>
              <a:buChar char="•"/>
            </a:pPr>
            <a:endParaRPr lang="en-US" sz="2400" dirty="0">
              <a:solidFill>
                <a:schemeClr val="bg1"/>
              </a:solidFill>
              <a:latin typeface="Raleway Black" pitchFamily="2" charset="0"/>
            </a:endParaRPr>
          </a:p>
          <a:p>
            <a:pPr marL="800100" lvl="1" indent="-342900">
              <a:buFont typeface="Arial" panose="020B0604020202020204" pitchFamily="34" charset="0"/>
              <a:buChar char="•"/>
            </a:pPr>
            <a:endParaRPr lang="en-US" sz="2400" dirty="0">
              <a:solidFill>
                <a:schemeClr val="bg1"/>
              </a:solidFill>
              <a:latin typeface="Raleway Black" pitchFamily="2" charset="0"/>
            </a:endParaRPr>
          </a:p>
          <a:p>
            <a:pPr marL="800100" lvl="1" indent="-342900">
              <a:buFont typeface="Arial" panose="020B0604020202020204" pitchFamily="34" charset="0"/>
              <a:buChar char="•"/>
            </a:pPr>
            <a:endParaRPr lang="en-US" sz="2400" dirty="0">
              <a:solidFill>
                <a:schemeClr val="bg1"/>
              </a:solidFill>
              <a:latin typeface="Raleway Black" pitchFamily="2" charset="0"/>
            </a:endParaRPr>
          </a:p>
          <a:p>
            <a:pPr marL="800100" lvl="1" indent="-342900">
              <a:buFont typeface="Arial" panose="020B0604020202020204" pitchFamily="34" charset="0"/>
              <a:buChar char="•"/>
            </a:pPr>
            <a:endParaRPr lang="en-US" sz="2400" dirty="0">
              <a:solidFill>
                <a:schemeClr val="bg1"/>
              </a:solidFill>
              <a:latin typeface="Raleway Black" pitchFamily="2" charset="0"/>
            </a:endParaRPr>
          </a:p>
          <a:p>
            <a:pPr lvl="1"/>
            <a:endParaRPr lang="en-US" sz="2400" dirty="0">
              <a:solidFill>
                <a:schemeClr val="bg1"/>
              </a:solidFill>
              <a:latin typeface="Raleway Black" pitchFamily="2" charset="0"/>
            </a:endParaRPr>
          </a:p>
          <a:p>
            <a:pPr marL="342900" indent="-342900">
              <a:buFont typeface="Arial" panose="020B0604020202020204" pitchFamily="34" charset="0"/>
              <a:buChar char="•"/>
            </a:pPr>
            <a:r>
              <a:rPr lang="en-US" sz="2400" u="sng" dirty="0">
                <a:solidFill>
                  <a:schemeClr val="bg1"/>
                </a:solidFill>
                <a:latin typeface="Raleway Black" pitchFamily="2" charset="0"/>
              </a:rPr>
              <a:t>However</a:t>
            </a:r>
          </a:p>
          <a:p>
            <a:pPr marL="800100" lvl="1" indent="-342900">
              <a:buFont typeface="Arial" panose="020B0604020202020204" pitchFamily="34" charset="0"/>
              <a:buChar char="•"/>
            </a:pPr>
            <a:r>
              <a:rPr lang="en-US" sz="2400" dirty="0">
                <a:solidFill>
                  <a:srgbClr val="FFFF00"/>
                </a:solidFill>
                <a:latin typeface="Raleway Black" pitchFamily="2" charset="0"/>
              </a:rPr>
              <a:t>Some Quaternary Structure May Remain </a:t>
            </a:r>
          </a:p>
          <a:p>
            <a:pPr marL="1257300" lvl="2" indent="-342900">
              <a:buFont typeface="Arial" panose="020B0604020202020204" pitchFamily="34" charset="0"/>
              <a:buChar char="•"/>
            </a:pPr>
            <a:r>
              <a:rPr lang="en-US" sz="2400" dirty="0">
                <a:solidFill>
                  <a:schemeClr val="bg1"/>
                </a:solidFill>
                <a:latin typeface="Raleway Black" pitchFamily="2" charset="0"/>
              </a:rPr>
              <a:t>Due to Disulfide Bonding (Covalent) </a:t>
            </a:r>
          </a:p>
        </p:txBody>
      </p:sp>
      <p:cxnSp>
        <p:nvCxnSpPr>
          <p:cNvPr id="21" name="Straight Connector 20">
            <a:extLst>
              <a:ext uri="{FF2B5EF4-FFF2-40B4-BE49-F238E27FC236}">
                <a16:creationId xmlns:a16="http://schemas.microsoft.com/office/drawing/2014/main" id="{F9724FF1-9C36-4320-9A5C-C5DDEE08E1A8}"/>
              </a:ext>
            </a:extLst>
          </p:cNvPr>
          <p:cNvCxnSpPr>
            <a:cxnSpLocks/>
            <a:endCxn id="3" idx="2"/>
          </p:cNvCxnSpPr>
          <p:nvPr/>
        </p:nvCxnSpPr>
        <p:spPr>
          <a:xfrm>
            <a:off x="7132320" y="3428999"/>
            <a:ext cx="627018" cy="0"/>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6" name="Picture 25" descr="Map&#10;&#10;Description automatically generated with low confidence">
            <a:extLst>
              <a:ext uri="{FF2B5EF4-FFF2-40B4-BE49-F238E27FC236}">
                <a16:creationId xmlns:a16="http://schemas.microsoft.com/office/drawing/2014/main" id="{1C2B7810-626E-4A48-931E-21A6B9E0C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86" y="2434087"/>
            <a:ext cx="5837560" cy="2359156"/>
          </a:xfrm>
          <a:prstGeom prst="rect">
            <a:avLst/>
          </a:prstGeom>
        </p:spPr>
      </p:pic>
    </p:spTree>
    <p:extLst>
      <p:ext uri="{BB962C8B-B14F-4D97-AF65-F5344CB8AC3E}">
        <p14:creationId xmlns:p14="http://schemas.microsoft.com/office/powerpoint/2010/main" val="145534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5C4459-1ED0-4720-8650-66D44F65E27F}"/>
              </a:ext>
            </a:extLst>
          </p:cNvPr>
          <p:cNvSpPr txBox="1"/>
          <p:nvPr/>
        </p:nvSpPr>
        <p:spPr>
          <a:xfrm>
            <a:off x="348393" y="163384"/>
            <a:ext cx="6575811" cy="3416320"/>
          </a:xfrm>
          <a:prstGeom prst="rect">
            <a:avLst/>
          </a:prstGeom>
          <a:solidFill>
            <a:schemeClr val="accent2">
              <a:alpha val="65000"/>
            </a:schemeClr>
          </a:solidFill>
          <a:ln w="76200">
            <a:solidFill>
              <a:schemeClr val="bg1"/>
            </a:solidFill>
          </a:ln>
        </p:spPr>
        <p:txBody>
          <a:bodyPr wrap="square" rtlCol="0">
            <a:spAutoFit/>
          </a:bodyPr>
          <a:lstStyle/>
          <a:p>
            <a:pPr marL="342900" indent="-342900">
              <a:buFont typeface="Arial" panose="020B0604020202020204" pitchFamily="34" charset="0"/>
              <a:buChar char="•"/>
            </a:pPr>
            <a:r>
              <a:rPr lang="en-US" sz="2400" u="sng" dirty="0">
                <a:solidFill>
                  <a:schemeClr val="bg1"/>
                </a:solidFill>
                <a:latin typeface="Raleway Black" pitchFamily="2" charset="0"/>
              </a:rPr>
              <a:t>Problem: Disulfide Bonds</a:t>
            </a:r>
          </a:p>
          <a:p>
            <a:pPr marL="800100" lvl="1" indent="-342900">
              <a:buFont typeface="Arial" panose="020B0604020202020204" pitchFamily="34" charset="0"/>
              <a:buChar char="•"/>
            </a:pPr>
            <a:r>
              <a:rPr lang="en-US" sz="2400" dirty="0">
                <a:solidFill>
                  <a:schemeClr val="bg1"/>
                </a:solidFill>
                <a:latin typeface="Raleway Black" pitchFamily="2" charset="0"/>
              </a:rPr>
              <a:t>Cysteine has a sulfhydryl (-SH) group</a:t>
            </a:r>
          </a:p>
          <a:p>
            <a:pPr marL="1257300" lvl="2" indent="-342900">
              <a:buFont typeface="Arial" panose="020B0604020202020204" pitchFamily="34" charset="0"/>
              <a:buChar char="•"/>
            </a:pPr>
            <a:r>
              <a:rPr lang="en-US" sz="2400" dirty="0">
                <a:solidFill>
                  <a:schemeClr val="bg1"/>
                </a:solidFill>
                <a:latin typeface="Raleway Black" pitchFamily="2" charset="0"/>
              </a:rPr>
              <a:t> Forms a Disulfide bond (-S-S-) with another sulfhydryl group</a:t>
            </a:r>
          </a:p>
          <a:p>
            <a:pPr marL="800100" lvl="1" indent="-342900">
              <a:buFont typeface="Arial" panose="020B0604020202020204" pitchFamily="34" charset="0"/>
              <a:buChar char="•"/>
            </a:pPr>
            <a:r>
              <a:rPr lang="en-US" sz="2400" dirty="0">
                <a:solidFill>
                  <a:schemeClr val="bg1"/>
                </a:solidFill>
                <a:latin typeface="Raleway Black" pitchFamily="2" charset="0"/>
              </a:rPr>
              <a:t> Not Disrupted by SDS</a:t>
            </a:r>
          </a:p>
          <a:p>
            <a:pPr marL="342900" indent="-342900">
              <a:buFont typeface="Arial" panose="020B0604020202020204" pitchFamily="34" charset="0"/>
              <a:buChar char="•"/>
            </a:pPr>
            <a:r>
              <a:rPr lang="en-US" sz="2400" u="sng" dirty="0">
                <a:solidFill>
                  <a:schemeClr val="bg1"/>
                </a:solidFill>
                <a:latin typeface="Raleway Black" pitchFamily="2" charset="0"/>
              </a:rPr>
              <a:t>Solution: Thiol Reducing Agents</a:t>
            </a:r>
          </a:p>
          <a:p>
            <a:pPr marL="800100" lvl="1" indent="-342900">
              <a:buFont typeface="Arial" panose="020B0604020202020204" pitchFamily="34" charset="0"/>
              <a:buChar char="•"/>
            </a:pPr>
            <a:r>
              <a:rPr lang="en-US" sz="2400" dirty="0">
                <a:solidFill>
                  <a:schemeClr val="bg1"/>
                </a:solidFill>
                <a:latin typeface="Raleway Black" pitchFamily="2" charset="0"/>
              </a:rPr>
              <a:t>2-Mercaptoethanol (β-ME)</a:t>
            </a:r>
          </a:p>
          <a:p>
            <a:pPr marL="800100" lvl="1" indent="-342900">
              <a:buFont typeface="Arial" panose="020B0604020202020204" pitchFamily="34" charset="0"/>
              <a:buChar char="•"/>
            </a:pPr>
            <a:r>
              <a:rPr lang="en-US" sz="2400" dirty="0">
                <a:solidFill>
                  <a:schemeClr val="bg1"/>
                </a:solidFill>
                <a:latin typeface="Raleway Black" pitchFamily="2" charset="0"/>
              </a:rPr>
              <a:t>Dithiothreitol (DTT)</a:t>
            </a:r>
          </a:p>
          <a:p>
            <a:pPr marL="800100" lvl="1" indent="-342900">
              <a:buFont typeface="Arial" panose="020B0604020202020204" pitchFamily="34" charset="0"/>
              <a:buChar char="•"/>
            </a:pPr>
            <a:r>
              <a:rPr lang="en-US" sz="2400" dirty="0">
                <a:solidFill>
                  <a:srgbClr val="FFFF00"/>
                </a:solidFill>
                <a:latin typeface="Raleway Black" pitchFamily="2" charset="0"/>
              </a:rPr>
              <a:t>Reduces Disulfide Bonds</a:t>
            </a:r>
            <a:endParaRPr lang="en-US" sz="2400" dirty="0">
              <a:solidFill>
                <a:schemeClr val="bg1"/>
              </a:solidFill>
              <a:latin typeface="Raleway Black" pitchFamily="2" charset="0"/>
            </a:endParaRPr>
          </a:p>
        </p:txBody>
      </p:sp>
      <p:grpSp>
        <p:nvGrpSpPr>
          <p:cNvPr id="6" name="Group 5">
            <a:extLst>
              <a:ext uri="{FF2B5EF4-FFF2-40B4-BE49-F238E27FC236}">
                <a16:creationId xmlns:a16="http://schemas.microsoft.com/office/drawing/2014/main" id="{F0B1C9D3-612C-4AB6-AE1F-E44EB1F74435}"/>
              </a:ext>
            </a:extLst>
          </p:cNvPr>
          <p:cNvGrpSpPr/>
          <p:nvPr/>
        </p:nvGrpSpPr>
        <p:grpSpPr>
          <a:xfrm>
            <a:off x="7694883" y="1281219"/>
            <a:ext cx="4409650" cy="4295562"/>
            <a:chOff x="9831705" y="996986"/>
            <a:chExt cx="2105649" cy="2051172"/>
          </a:xfrm>
        </p:grpSpPr>
        <p:sp>
          <p:nvSpPr>
            <p:cNvPr id="7" name="Oval 6">
              <a:extLst>
                <a:ext uri="{FF2B5EF4-FFF2-40B4-BE49-F238E27FC236}">
                  <a16:creationId xmlns:a16="http://schemas.microsoft.com/office/drawing/2014/main" id="{CB687A10-B348-4395-A63D-B8ADFEA0B2DD}"/>
                </a:ext>
              </a:extLst>
            </p:cNvPr>
            <p:cNvSpPr/>
            <p:nvPr/>
          </p:nvSpPr>
          <p:spPr>
            <a:xfrm>
              <a:off x="9858944" y="996986"/>
              <a:ext cx="2051172" cy="2051172"/>
            </a:xfrm>
            <a:prstGeom prst="ellipse">
              <a:avLst/>
            </a:prstGeom>
            <a:solidFill>
              <a:schemeClr val="accent4">
                <a:alpha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88E717A-C837-46E8-AA45-738AD9A2941A}"/>
                </a:ext>
              </a:extLst>
            </p:cNvPr>
            <p:cNvSpPr txBox="1"/>
            <p:nvPr/>
          </p:nvSpPr>
          <p:spPr>
            <a:xfrm flipH="1">
              <a:off x="9831705" y="1883641"/>
              <a:ext cx="2105649" cy="279236"/>
            </a:xfrm>
            <a:prstGeom prst="rect">
              <a:avLst/>
            </a:prstGeom>
            <a:noFill/>
          </p:spPr>
          <p:txBody>
            <a:bodyPr wrap="square" rtlCol="0">
              <a:spAutoFit/>
            </a:bodyPr>
            <a:lstStyle/>
            <a:p>
              <a:pPr algn="ctr"/>
              <a:r>
                <a:rPr lang="en-US" sz="3200" dirty="0">
                  <a:solidFill>
                    <a:schemeClr val="bg1"/>
                  </a:solidFill>
                  <a:latin typeface="Raleway Black" pitchFamily="2" charset="0"/>
                </a:rPr>
                <a:t>Reducing Agent</a:t>
              </a:r>
            </a:p>
          </p:txBody>
        </p:sp>
      </p:grpSp>
      <p:pic>
        <p:nvPicPr>
          <p:cNvPr id="14" name="Picture 13" descr="Diagram, schematic&#10;&#10;Description automatically generated">
            <a:extLst>
              <a:ext uri="{FF2B5EF4-FFF2-40B4-BE49-F238E27FC236}">
                <a16:creationId xmlns:a16="http://schemas.microsoft.com/office/drawing/2014/main" id="{9CD2AF1E-982D-44C3-8B57-7EE064FB7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249" y="1771362"/>
            <a:ext cx="2352918" cy="1203910"/>
          </a:xfrm>
          <a:prstGeom prst="rect">
            <a:avLst/>
          </a:prstGeom>
        </p:spPr>
      </p:pic>
      <p:pic>
        <p:nvPicPr>
          <p:cNvPr id="16" name="Picture 15" descr="Map&#10;&#10;Description automatically generated with low confidence">
            <a:extLst>
              <a:ext uri="{FF2B5EF4-FFF2-40B4-BE49-F238E27FC236}">
                <a16:creationId xmlns:a16="http://schemas.microsoft.com/office/drawing/2014/main" id="{9285F405-EF51-4B1F-9486-C6814D14F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8059" y="3858431"/>
            <a:ext cx="2383298" cy="1086658"/>
          </a:xfrm>
          <a:prstGeom prst="rect">
            <a:avLst/>
          </a:prstGeom>
        </p:spPr>
      </p:pic>
      <p:cxnSp>
        <p:nvCxnSpPr>
          <p:cNvPr id="17" name="Straight Connector 16">
            <a:extLst>
              <a:ext uri="{FF2B5EF4-FFF2-40B4-BE49-F238E27FC236}">
                <a16:creationId xmlns:a16="http://schemas.microsoft.com/office/drawing/2014/main" id="{CE3BA6E5-7364-4D7F-AF8B-F5AB7F4884B4}"/>
              </a:ext>
            </a:extLst>
          </p:cNvPr>
          <p:cNvCxnSpPr/>
          <p:nvPr/>
        </p:nvCxnSpPr>
        <p:spPr>
          <a:xfrm>
            <a:off x="8506855" y="2975272"/>
            <a:ext cx="278261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DA07EC8-B2AD-426F-820F-96C944EE06FE}"/>
              </a:ext>
            </a:extLst>
          </p:cNvPr>
          <p:cNvCxnSpPr/>
          <p:nvPr/>
        </p:nvCxnSpPr>
        <p:spPr>
          <a:xfrm>
            <a:off x="8506855" y="3858429"/>
            <a:ext cx="278261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52E0548-E998-4C7D-BFF8-3F66EA164DF7}"/>
              </a:ext>
            </a:extLst>
          </p:cNvPr>
          <p:cNvGrpSpPr/>
          <p:nvPr/>
        </p:nvGrpSpPr>
        <p:grpSpPr>
          <a:xfrm>
            <a:off x="1641060" y="3858429"/>
            <a:ext cx="3990476" cy="2830580"/>
            <a:chOff x="1332852" y="3722827"/>
            <a:chExt cx="4295564" cy="3046988"/>
          </a:xfrm>
        </p:grpSpPr>
        <p:sp>
          <p:nvSpPr>
            <p:cNvPr id="23" name="TextBox 22">
              <a:extLst>
                <a:ext uri="{FF2B5EF4-FFF2-40B4-BE49-F238E27FC236}">
                  <a16:creationId xmlns:a16="http://schemas.microsoft.com/office/drawing/2014/main" id="{942BEFF1-56EA-4EA7-8326-902BADA80EF8}"/>
                </a:ext>
              </a:extLst>
            </p:cNvPr>
            <p:cNvSpPr txBox="1"/>
            <p:nvPr/>
          </p:nvSpPr>
          <p:spPr>
            <a:xfrm>
              <a:off x="1332852" y="3722827"/>
              <a:ext cx="4295564" cy="3046988"/>
            </a:xfrm>
            <a:prstGeom prst="rect">
              <a:avLst/>
            </a:prstGeom>
            <a:solidFill>
              <a:srgbClr val="7030A0">
                <a:alpha val="65000"/>
              </a:srgbClr>
            </a:solidFill>
            <a:ln w="76200">
              <a:solidFill>
                <a:schemeClr val="bg1"/>
              </a:solidFill>
            </a:ln>
          </p:spPr>
          <p:txBody>
            <a:bodyPr wrap="square" rtlCol="0">
              <a:spAutoFit/>
            </a:bodyPr>
            <a:lstStyle/>
            <a:p>
              <a:pPr marL="342900" indent="-342900">
                <a:buFont typeface="Arial" panose="020B0604020202020204" pitchFamily="34" charset="0"/>
                <a:buChar char="•"/>
              </a:pPr>
              <a:endParaRPr lang="en-US" sz="2400" dirty="0">
                <a:solidFill>
                  <a:schemeClr val="bg1"/>
                </a:solidFill>
                <a:latin typeface="Raleway Black" pitchFamily="2" charset="0"/>
              </a:endParaRPr>
            </a:p>
            <a:p>
              <a:pPr marL="342900" indent="-342900">
                <a:buFont typeface="Arial" panose="020B0604020202020204" pitchFamily="34" charset="0"/>
                <a:buChar char="•"/>
              </a:pPr>
              <a:endParaRPr lang="en-US" sz="2400" dirty="0">
                <a:solidFill>
                  <a:schemeClr val="bg1"/>
                </a:solidFill>
                <a:latin typeface="Raleway Black" pitchFamily="2" charset="0"/>
              </a:endParaRPr>
            </a:p>
            <a:p>
              <a:pPr marL="342900" indent="-342900">
                <a:buFont typeface="Arial" panose="020B0604020202020204" pitchFamily="34" charset="0"/>
                <a:buChar char="•"/>
              </a:pPr>
              <a:endParaRPr lang="en-US" sz="2400" dirty="0">
                <a:solidFill>
                  <a:schemeClr val="bg1"/>
                </a:solidFill>
                <a:latin typeface="Raleway Black" pitchFamily="2" charset="0"/>
              </a:endParaRPr>
            </a:p>
            <a:p>
              <a:pPr marL="342900" indent="-342900">
                <a:buFont typeface="Arial" panose="020B0604020202020204" pitchFamily="34" charset="0"/>
                <a:buChar char="•"/>
              </a:pPr>
              <a:endParaRPr lang="en-US" sz="2400" dirty="0">
                <a:solidFill>
                  <a:schemeClr val="bg1"/>
                </a:solidFill>
                <a:latin typeface="Raleway Black" pitchFamily="2" charset="0"/>
              </a:endParaRPr>
            </a:p>
            <a:p>
              <a:pPr marL="342900" indent="-342900">
                <a:buFont typeface="Arial" panose="020B0604020202020204" pitchFamily="34" charset="0"/>
                <a:buChar char="•"/>
              </a:pPr>
              <a:endParaRPr lang="en-US" sz="2400" dirty="0">
                <a:solidFill>
                  <a:schemeClr val="bg1"/>
                </a:solidFill>
                <a:latin typeface="Raleway Black" pitchFamily="2" charset="0"/>
              </a:endParaRPr>
            </a:p>
            <a:p>
              <a:pPr marL="342900" indent="-342900">
                <a:buFont typeface="Arial" panose="020B0604020202020204" pitchFamily="34" charset="0"/>
                <a:buChar char="•"/>
              </a:pPr>
              <a:endParaRPr lang="en-US" sz="2400" dirty="0">
                <a:solidFill>
                  <a:schemeClr val="bg1"/>
                </a:solidFill>
                <a:latin typeface="Raleway Black" pitchFamily="2" charset="0"/>
              </a:endParaRPr>
            </a:p>
            <a:p>
              <a:pPr marL="342900" indent="-342900">
                <a:buFont typeface="Arial" panose="020B0604020202020204" pitchFamily="34" charset="0"/>
                <a:buChar char="•"/>
              </a:pPr>
              <a:endParaRPr lang="en-US" sz="2400" dirty="0">
                <a:solidFill>
                  <a:schemeClr val="bg1"/>
                </a:solidFill>
                <a:latin typeface="Raleway Black" pitchFamily="2" charset="0"/>
              </a:endParaRPr>
            </a:p>
            <a:p>
              <a:pPr marL="342900" indent="-342900">
                <a:buFont typeface="Arial" panose="020B0604020202020204" pitchFamily="34" charset="0"/>
                <a:buChar char="•"/>
              </a:pPr>
              <a:endParaRPr lang="en-US" sz="2400" dirty="0">
                <a:solidFill>
                  <a:schemeClr val="bg1"/>
                </a:solidFill>
                <a:latin typeface="Raleway Black" pitchFamily="2" charset="0"/>
              </a:endParaRPr>
            </a:p>
          </p:txBody>
        </p:sp>
        <p:pic>
          <p:nvPicPr>
            <p:cNvPr id="26" name="Picture 25" descr="Background pattern&#10;&#10;Description automatically generated">
              <a:extLst>
                <a:ext uri="{FF2B5EF4-FFF2-40B4-BE49-F238E27FC236}">
                  <a16:creationId xmlns:a16="http://schemas.microsoft.com/office/drawing/2014/main" id="{D7933DB8-2DB9-44C0-8BA0-42E17BEA2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038087" y="3385764"/>
              <a:ext cx="2885094" cy="3883008"/>
            </a:xfrm>
            <a:prstGeom prst="rect">
              <a:avLst/>
            </a:prstGeom>
          </p:spPr>
        </p:pic>
      </p:grpSp>
      <p:cxnSp>
        <p:nvCxnSpPr>
          <p:cNvPr id="29" name="Straight Connector 28">
            <a:extLst>
              <a:ext uri="{FF2B5EF4-FFF2-40B4-BE49-F238E27FC236}">
                <a16:creationId xmlns:a16="http://schemas.microsoft.com/office/drawing/2014/main" id="{9B948F39-D97D-4948-8C20-8B9991FDD9D4}"/>
              </a:ext>
            </a:extLst>
          </p:cNvPr>
          <p:cNvCxnSpPr>
            <a:cxnSpLocks/>
          </p:cNvCxnSpPr>
          <p:nvPr/>
        </p:nvCxnSpPr>
        <p:spPr>
          <a:xfrm>
            <a:off x="7352891" y="2192338"/>
            <a:ext cx="613907" cy="280896"/>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6FE738F-A29A-4712-9D4A-C81FC9CC5F15}"/>
              </a:ext>
            </a:extLst>
          </p:cNvPr>
          <p:cNvCxnSpPr>
            <a:cxnSpLocks/>
          </p:cNvCxnSpPr>
          <p:nvPr/>
        </p:nvCxnSpPr>
        <p:spPr>
          <a:xfrm flipV="1">
            <a:off x="5879102" y="4384767"/>
            <a:ext cx="2108142" cy="814250"/>
          </a:xfrm>
          <a:prstGeom prst="line">
            <a:avLst/>
          </a:prstGeom>
          <a:ln w="762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35C6C1-0254-4888-BD85-A5457B8CA962}"/>
              </a:ext>
            </a:extLst>
          </p:cNvPr>
          <p:cNvCxnSpPr>
            <a:cxnSpLocks/>
            <a:stCxn id="23" idx="0"/>
            <a:endCxn id="5" idx="2"/>
          </p:cNvCxnSpPr>
          <p:nvPr/>
        </p:nvCxnSpPr>
        <p:spPr>
          <a:xfrm flipV="1">
            <a:off x="3636298" y="3579704"/>
            <a:ext cx="1" cy="27872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231288"/>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1859</TotalTime>
  <Words>2328</Words>
  <Application>Microsoft Office PowerPoint</Application>
  <PresentationFormat>Widescreen</PresentationFormat>
  <Paragraphs>208</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BlinkMacSystemFont</vt:lpstr>
      <vt:lpstr>Calibri</vt:lpstr>
      <vt:lpstr>Calibri Light</vt:lpstr>
      <vt:lpstr>Raleway Black</vt:lpstr>
      <vt:lpstr>Raleway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"Austin Routt" &lt;austin.routt@g.austincc.edu&gt;</dc:creator>
  <cp:lastModifiedBy>Wynne Elizabeth White</cp:lastModifiedBy>
  <cp:revision>14</cp:revision>
  <dcterms:created xsi:type="dcterms:W3CDTF">2021-10-27T15:05:58Z</dcterms:created>
  <dcterms:modified xsi:type="dcterms:W3CDTF">2021-10-28T22:10:56Z</dcterms:modified>
</cp:coreProperties>
</file>